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jpeg" ContentType="image/jpeg"/>
  <Override PartName="/ppt/media/image2.jpeg" ContentType="image/jpeg"/>
  <Override PartName="/ppt/media/image3.jpeg" ContentType="image/jpeg"/>
  <Override PartName="/ppt/media/image8.jpeg" ContentType="image/jpeg"/>
  <Override PartName="/ppt/media/image5.jpeg" ContentType="image/jpeg"/>
  <Override PartName="/ppt/media/image4.png" ContentType="image/png"/>
  <Override PartName="/ppt/media/image12.png" ContentType="image/png"/>
  <Override PartName="/ppt/media/image6.jpeg" ContentType="image/jpeg"/>
  <Override PartName="/ppt/media/image10.jpeg" ContentType="image/jpeg"/>
  <Override PartName="/ppt/media/image14.png" ContentType="image/png"/>
  <Override PartName="/ppt/media/image9.jpeg" ContentType="image/jpeg"/>
  <Override PartName="/ppt/media/image15.jpeg" ContentType="image/jpeg"/>
  <Override PartName="/ppt/media/image7.jpeg" ContentType="image/jpeg"/>
  <Override PartName="/ppt/media/image11.jpeg" ContentType="image/jpeg"/>
  <Override PartName="/ppt/media/image13.png" ContentType="image/png"/>
  <Override PartName="/ppt/media/image16.jpeg" ContentType="image/jpeg"/>
  <Override PartName="/ppt/slides/slide10.xml" ContentType="application/vnd.openxmlformats-officedocument.presentationml.slide+xml"/>
  <Override PartName="/ppt/slides/_rels/slide24.xml.rels" ContentType="application/vnd.openxmlformats-package.relationships+xml"/>
  <Override PartName="/ppt/slides/_rels/slide7.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_rels/slide8.xml.rels" ContentType="application/vnd.openxmlformats-package.relationships+xml"/>
  <Override PartName="/ppt/slides/_rels/slide11.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29F2DEEC-FD28-4901-B771-779EF0027C82}"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C01B12C7-94A0-43CF-8026-C577405A8AD9}"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2089F209-1C16-42FC-91F4-CABBA416C17C}"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B8F5CFBE-29EB-41F1-B9F0-F14D29E9BC8A}"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63CD3DE1-E76C-4652-A6AF-DE3604782059}"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2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0A40E353-6B5E-4AB7-8CDA-A640A1DC1F3D}"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7D36B202-DB09-494B-AFA7-419275804500}"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3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C9322963-14CE-4ECA-90FF-2E19CA28C9EA}"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E645C8BA-50C8-44D1-83F2-0568426AE3AB}"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2A9014E2-9A45-4C70-A28E-0DE2FBF50DC0}"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C5ED6420-FE50-4038-B398-EAF56E802335}"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7529541-C703-4555-8B9F-905E4CCB85AD}"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Calibri"/>
              </a:rPr>
              <a:t>Click to edit the outline text format</a:t>
            </a:r>
            <a:endParaRPr b="0" lang="en-US" sz="28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Calibri"/>
              </a:rPr>
              <a:t>Second Outline Level</a:t>
            </a:r>
            <a:endParaRPr b="0" lang="en-US" sz="20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Calibri"/>
              </a:rPr>
              <a:t>Third Outline Level</a:t>
            </a:r>
            <a:endParaRPr b="0" lang="en-US" sz="18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Calibri"/>
              </a:rPr>
              <a:t>Fourth Outline Level</a:t>
            </a:r>
            <a:endParaRPr b="0" lang="en-US" sz="18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Fifth Outline Level</a:t>
            </a:r>
            <a:endParaRPr b="0" lang="en-US" sz="20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Sixth Outline Level</a:t>
            </a:r>
            <a:endParaRPr b="0" lang="en-US" sz="20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Seventh Outline Level</a:t>
            </a:r>
            <a:endParaRPr b="0" lang="en-US"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Click to edit Master text styles</a:t>
            </a:r>
            <a:endParaRPr b="0" lang="en-US" sz="3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800" spc="-1" strike="noStrike">
                <a:solidFill>
                  <a:schemeClr val="dk1"/>
                </a:solidFill>
                <a:latin typeface="Calibri"/>
              </a:rPr>
              <a:t>Second level</a:t>
            </a:r>
            <a:endParaRPr b="0" lang="en-US" sz="28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Third level</a:t>
            </a:r>
            <a:endParaRPr b="0" lang="en-US" sz="24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Fourth level</a:t>
            </a:r>
            <a:endParaRPr b="0" lang="en-US" sz="20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Fifth level</a:t>
            </a:r>
            <a:endParaRPr b="0" lang="en-US" sz="2000" spc="-1" strike="noStrike">
              <a:solidFill>
                <a:schemeClr val="dk1"/>
              </a:solidFill>
              <a:latin typeface="Calibri"/>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57" name="PlaceHolder 4"/>
          <p:cNvSpPr>
            <a:spLocks noGrp="1"/>
          </p:cNvSpPr>
          <p:nvPr>
            <p:ph type="dt" idx="28"/>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8" name="PlaceHolder 5"/>
          <p:cNvSpPr>
            <a:spLocks noGrp="1"/>
          </p:cNvSpPr>
          <p:nvPr>
            <p:ph type="ftr" idx="29"/>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9" name="PlaceHolder 6"/>
          <p:cNvSpPr>
            <a:spLocks noGrp="1"/>
          </p:cNvSpPr>
          <p:nvPr>
            <p:ph type="sldNum" idx="30"/>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B9F9656-0998-4999-BB14-4740A03EA00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en-US" sz="3200" spc="-1" strike="noStrike">
                <a:solidFill>
                  <a:schemeClr val="dk1"/>
                </a:solidFill>
                <a:latin typeface="Calibri"/>
              </a:rPr>
              <a:t>Click to edit the outline text format</a:t>
            </a:r>
            <a:endParaRPr b="0" lang="en-US" sz="32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3200" spc="-1" strike="noStrike">
                <a:solidFill>
                  <a:schemeClr val="dk1"/>
                </a:solidFill>
                <a:latin typeface="Calibri"/>
              </a:rPr>
              <a:t>Second Outline Level</a:t>
            </a:r>
            <a:endParaRPr b="0" lang="en-US" sz="32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chemeClr val="dk1"/>
                </a:solidFill>
                <a:latin typeface="Calibri"/>
              </a:rPr>
              <a:t>Third Outline Level</a:t>
            </a:r>
            <a:endParaRPr b="0" lang="en-US" sz="32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3200" spc="-1" strike="noStrike">
                <a:solidFill>
                  <a:schemeClr val="dk1"/>
                </a:solidFill>
                <a:latin typeface="Calibri"/>
              </a:rPr>
              <a:t>Fourth Outline Level</a:t>
            </a:r>
            <a:endParaRPr b="0" lang="en-US" sz="32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Fifth Outline Level</a:t>
            </a:r>
            <a:endParaRPr b="0" lang="en-US" sz="32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Sixth Outline Level</a:t>
            </a:r>
            <a:endParaRPr b="0" lang="en-US" sz="32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Seventh Outline Level</a:t>
            </a:r>
            <a:endParaRPr b="0" lang="en-US" sz="3200" spc="-1" strike="noStrike">
              <a:solidFill>
                <a:schemeClr val="dk1"/>
              </a:solidFill>
              <a:latin typeface="Calibri"/>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63" name="PlaceHolder 4"/>
          <p:cNvSpPr>
            <a:spLocks noGrp="1"/>
          </p:cNvSpPr>
          <p:nvPr>
            <p:ph type="dt" idx="3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64" name="PlaceHolder 5"/>
          <p:cNvSpPr>
            <a:spLocks noGrp="1"/>
          </p:cNvSpPr>
          <p:nvPr>
            <p:ph type="ftr" idx="3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5" name="PlaceHolder 6"/>
          <p:cNvSpPr>
            <a:spLocks noGrp="1"/>
          </p:cNvSpPr>
          <p:nvPr>
            <p:ph type="sldNum" idx="3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ACBD1AD2-1E58-467E-A734-5EF2279AE95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9" name="PlaceHolder 3"/>
          <p:cNvSpPr>
            <a:spLocks noGrp="1"/>
          </p:cNvSpPr>
          <p:nvPr>
            <p:ph type="dt" idx="4"/>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0" name="PlaceHolder 4"/>
          <p:cNvSpPr>
            <a:spLocks noGrp="1"/>
          </p:cNvSpPr>
          <p:nvPr>
            <p:ph type="ftr" idx="5"/>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5"/>
          <p:cNvSpPr>
            <a:spLocks noGrp="1"/>
          </p:cNvSpPr>
          <p:nvPr>
            <p:ph type="sldNum" idx="6"/>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ADF85D4-12E5-436C-BE93-C3BD88776346}"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4" name="PlaceHolder 3"/>
          <p:cNvSpPr>
            <a:spLocks noGrp="1"/>
          </p:cNvSpPr>
          <p:nvPr>
            <p:ph type="dt" idx="7"/>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5" name="PlaceHolder 4"/>
          <p:cNvSpPr>
            <a:spLocks noGrp="1"/>
          </p:cNvSpPr>
          <p:nvPr>
            <p:ph type="ftr" idx="8"/>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5"/>
          <p:cNvSpPr>
            <a:spLocks noGrp="1"/>
          </p:cNvSpPr>
          <p:nvPr>
            <p:ph type="sldNum" idx="9"/>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48883C92-B187-4EBC-BF52-6C6999E2D46B}"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9" name="PlaceHolder 3"/>
          <p:cNvSpPr>
            <a:spLocks noGrp="1"/>
          </p:cNvSpPr>
          <p:nvPr>
            <p:ph type="dt" idx="10"/>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0" name="PlaceHolder 4"/>
          <p:cNvSpPr>
            <a:spLocks noGrp="1"/>
          </p:cNvSpPr>
          <p:nvPr>
            <p:ph type="ftr" idx="11"/>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5"/>
          <p:cNvSpPr>
            <a:spLocks noGrp="1"/>
          </p:cNvSpPr>
          <p:nvPr>
            <p:ph type="sldNum" idx="12"/>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2A5D8B7-9139-489C-9F15-6092F174599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852280"/>
          </a:xfrm>
          <a:prstGeom prst="rect">
            <a:avLst/>
          </a:prstGeom>
          <a:noFill/>
          <a:ln w="0">
            <a:noFill/>
          </a:ln>
        </p:spPr>
        <p:txBody>
          <a:bodyPr lIns="91440" rIns="91440" tIns="45720" bIns="45720" anchor="b">
            <a:noAutofit/>
          </a:bodyPr>
          <a:p>
            <a:pPr indent="0"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25" name="PlaceHolder 2"/>
          <p:cNvSpPr>
            <a:spLocks noGrp="1"/>
          </p:cNvSpPr>
          <p:nvPr>
            <p:ph type="body"/>
          </p:nvPr>
        </p:nvSpPr>
        <p:spPr>
          <a:xfrm>
            <a:off x="831960" y="4589640"/>
            <a:ext cx="1051524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tint val="75000"/>
                  </a:schemeClr>
                </a:solidFill>
                <a:latin typeface="Calibri"/>
              </a:rPr>
              <a:t>Click to edit Master text styles</a:t>
            </a:r>
            <a:endParaRPr b="0" lang="en-US" sz="2400" spc="-1" strike="noStrike">
              <a:solidFill>
                <a:schemeClr val="dk1"/>
              </a:solidFill>
              <a:latin typeface="Calibri"/>
            </a:endParaRPr>
          </a:p>
        </p:txBody>
      </p:sp>
      <p:sp>
        <p:nvSpPr>
          <p:cNvPr id="26" name="PlaceHolder 3"/>
          <p:cNvSpPr>
            <a:spLocks noGrp="1"/>
          </p:cNvSpPr>
          <p:nvPr>
            <p:ph type="dt" idx="13"/>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7" name="PlaceHolder 4"/>
          <p:cNvSpPr>
            <a:spLocks noGrp="1"/>
          </p:cNvSpPr>
          <p:nvPr>
            <p:ph type="ftr" idx="14"/>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8" name="PlaceHolder 5"/>
          <p:cNvSpPr>
            <a:spLocks noGrp="1"/>
          </p:cNvSpPr>
          <p:nvPr>
            <p:ph type="sldNum" idx="15"/>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3825B0B9-FAC0-45C4-A1CB-7837D7393DE5}"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0" name="PlaceHolder 2"/>
          <p:cNvSpPr>
            <a:spLocks noGrp="1"/>
          </p:cNvSpPr>
          <p:nvPr>
            <p:ph type="body"/>
          </p:nvPr>
        </p:nvSpPr>
        <p:spPr>
          <a:xfrm>
            <a:off x="83808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1" name="PlaceHolder 3"/>
          <p:cNvSpPr>
            <a:spLocks noGrp="1"/>
          </p:cNvSpPr>
          <p:nvPr>
            <p:ph type="body"/>
          </p:nvPr>
        </p:nvSpPr>
        <p:spPr>
          <a:xfrm>
            <a:off x="617220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2" name="PlaceHolder 4"/>
          <p:cNvSpPr>
            <a:spLocks noGrp="1"/>
          </p:cNvSpPr>
          <p:nvPr>
            <p:ph type="dt" idx="16"/>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33" name="PlaceHolder 5"/>
          <p:cNvSpPr>
            <a:spLocks noGrp="1"/>
          </p:cNvSpPr>
          <p:nvPr>
            <p:ph type="ftr" idx="17"/>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4" name="PlaceHolder 6"/>
          <p:cNvSpPr>
            <a:spLocks noGrp="1"/>
          </p:cNvSpPr>
          <p:nvPr>
            <p:ph type="sldNum" idx="18"/>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F1F199F3-5615-4603-B21F-60E5210451B6}"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3" name="PlaceHolder 6"/>
          <p:cNvSpPr>
            <a:spLocks noGrp="1"/>
          </p:cNvSpPr>
          <p:nvPr>
            <p:ph type="dt" idx="19"/>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4" name="PlaceHolder 7"/>
          <p:cNvSpPr>
            <a:spLocks noGrp="1"/>
          </p:cNvSpPr>
          <p:nvPr>
            <p:ph type="ftr" idx="20"/>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5" name="PlaceHolder 8"/>
          <p:cNvSpPr>
            <a:spLocks noGrp="1"/>
          </p:cNvSpPr>
          <p:nvPr>
            <p:ph type="sldNum" idx="21"/>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9FF0C552-64E0-48AD-B8BA-F305122A09C4}"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47" name="PlaceHolder 2"/>
          <p:cNvSpPr>
            <a:spLocks noGrp="1"/>
          </p:cNvSpPr>
          <p:nvPr>
            <p:ph type="dt" idx="22"/>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8" name="PlaceHolder 3"/>
          <p:cNvSpPr>
            <a:spLocks noGrp="1"/>
          </p:cNvSpPr>
          <p:nvPr>
            <p:ph type="ftr" idx="23"/>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 name="PlaceHolder 4"/>
          <p:cNvSpPr>
            <a:spLocks noGrp="1"/>
          </p:cNvSpPr>
          <p:nvPr>
            <p:ph type="sldNum" idx="24"/>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CDCCAA10-5514-414C-ACCC-3C48E6CF28B7}"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2" name="PlaceHolder 2"/>
          <p:cNvSpPr>
            <a:spLocks noGrp="1"/>
          </p:cNvSpPr>
          <p:nvPr>
            <p:ph type="ftr" idx="26"/>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3" name="PlaceHolder 3"/>
          <p:cNvSpPr>
            <a:spLocks noGrp="1"/>
          </p:cNvSpPr>
          <p:nvPr>
            <p:ph type="sldNum" idx="27"/>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A8E4920A-025A-4E07-8B04-AB4053B48F78}"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12.pn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14.png"/><Relationship Id="rId2"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4.xml"/>
</Relationships>
</file>

<file path=ppt/slides/_rels/slide22.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4.png"/><Relationship Id="rId2" Type="http://schemas.openxmlformats.org/officeDocument/2006/relationships/image" Target="../media/image5.jpeg"/><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8.jpeg"/><Relationship Id="rId6"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1" lang="en-US" sz="6000" spc="-1" strike="noStrike">
                <a:solidFill>
                  <a:schemeClr val="dk1"/>
                </a:solidFill>
                <a:latin typeface="Calibri Light"/>
              </a:rPr>
              <a:t>Balancing Chemical Equations</a:t>
            </a:r>
            <a:endParaRPr b="0" lang="en-US" sz="6000" spc="-1" strike="noStrike">
              <a:solidFill>
                <a:schemeClr val="dk1"/>
              </a:solidFill>
              <a:latin typeface="Calibri"/>
            </a:endParaRPr>
          </a:p>
        </p:txBody>
      </p:sp>
      <p:sp>
        <p:nvSpPr>
          <p:cNvPr id="67" name="PlaceHolder 2"/>
          <p:cNvSpPr>
            <a:spLocks noGrp="1"/>
          </p:cNvSpPr>
          <p:nvPr>
            <p:ph type="subTitle"/>
          </p:nvPr>
        </p:nvSpPr>
        <p:spPr>
          <a:xfrm>
            <a:off x="1523880" y="4187880"/>
            <a:ext cx="9143640" cy="165528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pc="-1" strike="noStrike">
                <a:solidFill>
                  <a:schemeClr val="dk1"/>
                </a:solidFill>
                <a:latin typeface="Calibri"/>
              </a:rPr>
              <a:t>Let’s be honest:  You knew this was coming sooner or later.</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2" name="PlaceHolder 1"/>
          <p:cNvSpPr>
            <a:spLocks noGrp="1"/>
          </p:cNvSpPr>
          <p:nvPr>
            <p:ph type="title"/>
          </p:nvPr>
        </p:nvSpPr>
        <p:spPr>
          <a:xfrm>
            <a:off x="838080" y="6026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So, how do we make sure our equations have the same number of atoms of each element on both sides of the arrow?</a:t>
            </a:r>
            <a:endParaRPr b="0" lang="en-US" sz="4400" spc="-1" strike="noStrike">
              <a:solidFill>
                <a:schemeClr val="dk1"/>
              </a:solidFill>
              <a:latin typeface="Calibri"/>
            </a:endParaRPr>
          </a:p>
        </p:txBody>
      </p:sp>
      <p:sp>
        <p:nvSpPr>
          <p:cNvPr id="103" name="TextBox 3"/>
          <p:cNvSpPr/>
          <p:nvPr/>
        </p:nvSpPr>
        <p:spPr>
          <a:xfrm>
            <a:off x="1626480" y="2330280"/>
            <a:ext cx="9438120" cy="4114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4000" spc="-1" strike="noStrike">
                <a:solidFill>
                  <a:schemeClr val="dk1"/>
                </a:solidFill>
                <a:latin typeface="Calibri"/>
              </a:rPr>
              <a:t>We balance them!</a:t>
            </a:r>
            <a:endParaRPr b="0" lang="en-US" sz="40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Balancing an equation is when we take an equation that has the wrong number of atoms on each side and make it so it has the right number of atoms on each side.</a:t>
            </a:r>
            <a:endParaRPr b="0" lang="en-US" sz="2800" spc="-1" strike="noStrike">
              <a:solidFill>
                <a:srgbClr val="000000"/>
              </a:solidFill>
              <a:latin typeface="Arial"/>
            </a:endParaRPr>
          </a:p>
        </p:txBody>
      </p:sp>
      <p:pic>
        <p:nvPicPr>
          <p:cNvPr id="104" name="Picture 2" descr="529,376 Scale Stock Photos, Pictures &amp;amp; Royalty-Free Images - iStock"/>
          <p:cNvPicPr/>
          <p:nvPr/>
        </p:nvPicPr>
        <p:blipFill>
          <a:blip r:embed="rId1"/>
          <a:stretch/>
        </p:blipFill>
        <p:spPr>
          <a:xfrm>
            <a:off x="4631040" y="2909520"/>
            <a:ext cx="3678840" cy="2296080"/>
          </a:xfrm>
          <a:prstGeom prst="rect">
            <a:avLst/>
          </a:prstGeom>
          <a:ln w="0">
            <a:noFill/>
          </a:ln>
        </p:spPr>
      </p:pic>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7200" spc="-1" strike="noStrike">
                <a:solidFill>
                  <a:schemeClr val="dk1"/>
                </a:solidFill>
                <a:latin typeface="Calibri Light"/>
              </a:rPr>
              <a:t>How do we do this?</a:t>
            </a:r>
            <a:endParaRPr b="0" lang="en-US" sz="7200" spc="-1" strike="noStrike">
              <a:solidFill>
                <a:schemeClr val="dk1"/>
              </a:solidFill>
              <a:latin typeface="Calibri"/>
            </a:endParaRPr>
          </a:p>
        </p:txBody>
      </p:sp>
      <p:sp>
        <p:nvSpPr>
          <p:cNvPr id="106" name="TextBox 3"/>
          <p:cNvSpPr/>
          <p:nvPr/>
        </p:nvSpPr>
        <p:spPr>
          <a:xfrm>
            <a:off x="1600200" y="1928880"/>
            <a:ext cx="5100120" cy="4204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5400" spc="-1" strike="noStrike">
                <a:solidFill>
                  <a:schemeClr val="dk1"/>
                </a:solidFill>
                <a:latin typeface="Calibri"/>
              </a:rPr>
              <a:t>As is usually the case, we follow a series of simple steps to get the right answer!</a:t>
            </a:r>
            <a:endParaRPr b="0" lang="en-US" sz="5400" spc="-1" strike="noStrike">
              <a:solidFill>
                <a:srgbClr val="000000"/>
              </a:solidFill>
              <a:latin typeface="Arial"/>
            </a:endParaRPr>
          </a:p>
        </p:txBody>
      </p:sp>
      <p:pic>
        <p:nvPicPr>
          <p:cNvPr id="107" name="Picture 2" descr="Free Random Cliparts, Download Free Random Cliparts png images, Free  ClipArts on Clipart Library"/>
          <p:cNvPicPr/>
          <p:nvPr/>
        </p:nvPicPr>
        <p:blipFill>
          <a:blip r:embed="rId1"/>
          <a:stretch/>
        </p:blipFill>
        <p:spPr>
          <a:xfrm>
            <a:off x="7924680" y="1905120"/>
            <a:ext cx="2666520" cy="3047760"/>
          </a:xfrm>
          <a:prstGeom prst="rect">
            <a:avLst/>
          </a:prstGeom>
          <a:ln w="0">
            <a:noFill/>
          </a:ln>
        </p:spPr>
      </p:pic>
      <p:sp>
        <p:nvSpPr>
          <p:cNvPr id="108" name="TextBox 4"/>
          <p:cNvSpPr/>
          <p:nvPr/>
        </p:nvSpPr>
        <p:spPr>
          <a:xfrm>
            <a:off x="7572240" y="4976640"/>
            <a:ext cx="364284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This isn’t relevant, but I wanted to put a picture here so you’re stuck with it.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title"/>
          </p:nvPr>
        </p:nvSpPr>
        <p:spPr>
          <a:xfrm>
            <a:off x="738360" y="730440"/>
            <a:ext cx="10515240" cy="1325160"/>
          </a:xfrm>
          <a:prstGeom prst="rect">
            <a:avLst/>
          </a:prstGeom>
          <a:noFill/>
          <a:ln w="0">
            <a:noFill/>
          </a:ln>
        </p:spPr>
        <p:txBody>
          <a:bodyPr lIns="0" rIns="0" tIns="0" bIns="0" anchor="ctr">
            <a:noAutofit/>
          </a:bodyPr>
          <a:p>
            <a:pPr indent="0">
              <a:buNone/>
            </a:pPr>
            <a:r>
              <a:rPr b="1" lang="en-US" sz="4400" spc="-1" strike="noStrike">
                <a:solidFill>
                  <a:schemeClr val="dk1"/>
                </a:solidFill>
                <a:latin typeface="Calibri"/>
              </a:rPr>
              <a:t>But first, DID YOU KNOW?</a:t>
            </a:r>
            <a:endParaRPr b="1" lang="en-US" sz="4400" spc="-1" strike="noStrike">
              <a:solidFill>
                <a:schemeClr val="dk1"/>
              </a:solidFill>
              <a:latin typeface="Calibri"/>
            </a:endParaRPr>
          </a:p>
        </p:txBody>
      </p:sp>
      <p:sp>
        <p:nvSpPr>
          <p:cNvPr id="110" name=""/>
          <p:cNvSpPr txBox="1"/>
          <p:nvPr/>
        </p:nvSpPr>
        <p:spPr>
          <a:xfrm>
            <a:off x="952560" y="2325960"/>
            <a:ext cx="10612080" cy="4652280"/>
          </a:xfrm>
          <a:prstGeom prst="rect">
            <a:avLst/>
          </a:prstGeom>
          <a:noFill/>
          <a:ln w="0">
            <a:noFill/>
          </a:ln>
        </p:spPr>
        <p:txBody>
          <a:bodyPr lIns="90000" rIns="90000" tIns="45000" bIns="45000" anchor="t">
            <a:noAutofit/>
          </a:bodyPr>
          <a:p>
            <a:r>
              <a:rPr b="0" lang="en-US" sz="2200" spc="-1" strike="noStrike">
                <a:solidFill>
                  <a:srgbClr val="000000"/>
                </a:solidFill>
                <a:latin typeface="Arial"/>
              </a:rPr>
              <a:t>The coefficients in chemical equations (the numbers before the formulas) stand not for molecules or atoms (because the numbers of each are enormous) but for something called “moles”?</a:t>
            </a:r>
            <a:endParaRPr b="0" lang="en-US" sz="2200" spc="-1" strike="noStrike">
              <a:solidFill>
                <a:srgbClr val="000000"/>
              </a:solidFill>
              <a:latin typeface="Arial"/>
            </a:endParaRPr>
          </a:p>
          <a:p>
            <a:endParaRPr b="0" lang="en-US" sz="1800" spc="-1" strike="noStrike">
              <a:solidFill>
                <a:srgbClr val="000000"/>
              </a:solidFill>
              <a:latin typeface="Arial"/>
            </a:endParaRPr>
          </a:p>
          <a:p>
            <a:r>
              <a:rPr b="0" lang="en-US" sz="2200" spc="-1" strike="noStrike">
                <a:solidFill>
                  <a:srgbClr val="000000"/>
                </a:solidFill>
                <a:latin typeface="Arial"/>
                <a:ea typeface="PingFang SC"/>
              </a:rPr>
              <a:t>Just like a pair of things means “2 things” or there are 12 eggs in “1 dozen”, the unit “mole” is shorthand for a number, too. This number is 6.02 x 10</a:t>
            </a:r>
            <a:r>
              <a:rPr b="0" lang="en-US" sz="2200" spc="-1" strike="noStrike" baseline="33000">
                <a:solidFill>
                  <a:srgbClr val="000000"/>
                </a:solidFill>
                <a:latin typeface="Arial"/>
                <a:ea typeface="PingFang SC"/>
              </a:rPr>
              <a:t>23</a:t>
            </a:r>
            <a:r>
              <a:rPr b="0" lang="en-US" sz="2200" spc="-1" strike="noStrike">
                <a:solidFill>
                  <a:srgbClr val="000000"/>
                </a:solidFill>
                <a:latin typeface="Arial"/>
                <a:ea typeface="PingFang SC"/>
              </a:rPr>
              <a:t>, so if you have “1 mole” of atoms you really have </a:t>
            </a:r>
            <a:r>
              <a:rPr b="0" lang="en-US" sz="2200" spc="-1" strike="noStrike">
                <a:solidFill>
                  <a:srgbClr val="000000"/>
                </a:solidFill>
                <a:latin typeface="Arial"/>
              </a:rPr>
              <a:t>6.02 x 10</a:t>
            </a:r>
            <a:r>
              <a:rPr b="0" lang="en-US" sz="2200" spc="-1" strike="noStrike" baseline="33000">
                <a:solidFill>
                  <a:srgbClr val="000000"/>
                </a:solidFill>
                <a:latin typeface="Arial"/>
              </a:rPr>
              <a:t>23 </a:t>
            </a:r>
            <a:r>
              <a:rPr b="0" lang="en-US" sz="2200" spc="-1" strike="noStrike">
                <a:solidFill>
                  <a:srgbClr val="000000"/>
                </a:solidFill>
                <a:latin typeface="Arial"/>
              </a:rPr>
              <a:t>atoms. Same concept, bigger number.</a:t>
            </a:r>
            <a:endParaRPr b="0" lang="en-US" sz="2200" spc="-1" strike="noStrike">
              <a:solidFill>
                <a:srgbClr val="000000"/>
              </a:solidFill>
              <a:latin typeface="Arial"/>
            </a:endParaRPr>
          </a:p>
          <a:p>
            <a:endParaRPr b="0" lang="en-US" sz="1800" spc="-1" strike="noStrike">
              <a:solidFill>
                <a:srgbClr val="000000"/>
              </a:solidFill>
              <a:latin typeface="Arial"/>
            </a:endParaRPr>
          </a:p>
          <a:p>
            <a:r>
              <a:rPr b="0" lang="en-US" sz="2200" spc="-1" strike="noStrike">
                <a:solidFill>
                  <a:srgbClr val="000000"/>
                </a:solidFill>
                <a:latin typeface="Arial"/>
              </a:rPr>
              <a:t>So, how does this affect your life? It doesn’t, not really. Just remember that t</a:t>
            </a:r>
            <a:r>
              <a:rPr b="0" lang="en-US" sz="2200" spc="-1" strike="noStrike">
                <a:solidFill>
                  <a:srgbClr val="000000"/>
                </a:solidFill>
                <a:latin typeface="Arial"/>
                <a:ea typeface="PingFang SC"/>
              </a:rPr>
              <a:t>he word “mole” means </a:t>
            </a:r>
            <a:r>
              <a:rPr b="0" lang="en-US" sz="2200" spc="-1" strike="noStrike">
                <a:solidFill>
                  <a:srgbClr val="000000"/>
                </a:solidFill>
                <a:latin typeface="Arial"/>
              </a:rPr>
              <a:t>6.02 x 10</a:t>
            </a:r>
            <a:r>
              <a:rPr b="0" lang="en-US" sz="2200" spc="-1" strike="noStrike" baseline="33000">
                <a:solidFill>
                  <a:srgbClr val="000000"/>
                </a:solidFill>
                <a:latin typeface="Arial"/>
              </a:rPr>
              <a:t>23</a:t>
            </a:r>
            <a:r>
              <a:rPr b="0" lang="en-US" sz="2200" spc="-1" strike="noStrike">
                <a:solidFill>
                  <a:srgbClr val="000000"/>
                </a:solidFill>
                <a:latin typeface="Arial"/>
              </a:rPr>
              <a:t>.</a:t>
            </a:r>
            <a:endParaRPr b="0" lang="en-US" sz="2200" spc="-1" strike="noStrike">
              <a:solidFill>
                <a:srgbClr val="000000"/>
              </a:solidFill>
              <a:latin typeface="Arial"/>
            </a:endParaRPr>
          </a:p>
          <a:p>
            <a:endParaRPr b="0" lang="en-US" sz="1800" spc="-1" strike="noStrike">
              <a:solidFill>
                <a:srgbClr val="000000"/>
              </a:solidFill>
              <a:latin typeface="Arial"/>
            </a:endParaRPr>
          </a:p>
          <a:p>
            <a:r>
              <a:rPr b="0" lang="en-US" sz="2200" spc="-1" strike="noStrike">
                <a:solidFill>
                  <a:srgbClr val="000000"/>
                </a:solidFill>
                <a:latin typeface="Arial"/>
              </a:rPr>
              <a:t>Now, back to balancing equations.</a:t>
            </a:r>
            <a:endParaRPr b="0" lang="en-US" sz="2200" spc="-1" strike="noStrike">
              <a:solidFill>
                <a:srgbClr val="000000"/>
              </a:solidFill>
              <a:latin typeface="Arial"/>
            </a:endParaRPr>
          </a:p>
          <a:p>
            <a:r>
              <a:rPr b="0" lang="en-US" sz="1800" spc="-1" strike="noStrike">
                <a:solidFill>
                  <a:srgbClr val="000000"/>
                </a:solidFill>
                <a:latin typeface="Arial"/>
              </a:rPr>
              <a:t>  </a:t>
            </a:r>
            <a:endParaRPr b="0" lang="en-US" sz="1800" spc="-1" strike="noStrike">
              <a:solidFill>
                <a:srgbClr val="000000"/>
              </a:solidFill>
              <a:latin typeface="Arial"/>
            </a:endParaRPr>
          </a:p>
        </p:txBody>
      </p:sp>
      <p:pic>
        <p:nvPicPr>
          <p:cNvPr id="111" name="" descr=""/>
          <p:cNvPicPr/>
          <p:nvPr/>
        </p:nvPicPr>
        <p:blipFill>
          <a:blip r:embed="rId1"/>
          <a:stretch/>
        </p:blipFill>
        <p:spPr>
          <a:xfrm>
            <a:off x="7757280" y="270720"/>
            <a:ext cx="2854800" cy="2018880"/>
          </a:xfrm>
          <a:prstGeom prst="rect">
            <a:avLst/>
          </a:prstGeom>
          <a:ln w="0">
            <a:noFill/>
          </a:ln>
        </p:spPr>
      </p:pic>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Our sample problem</a:t>
            </a:r>
            <a:endParaRPr b="0" lang="en-US" sz="4400" spc="-1" strike="noStrike">
              <a:solidFill>
                <a:schemeClr val="dk1"/>
              </a:solidFill>
              <a:latin typeface="Calibri"/>
            </a:endParaRPr>
          </a:p>
        </p:txBody>
      </p:sp>
      <p:sp>
        <p:nvSpPr>
          <p:cNvPr id="113" name="TextBox 3"/>
          <p:cNvSpPr/>
          <p:nvPr/>
        </p:nvSpPr>
        <p:spPr>
          <a:xfrm>
            <a:off x="-180720" y="2262600"/>
            <a:ext cx="12552840" cy="1026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5400" spc="-1" strike="noStrike">
                <a:solidFill>
                  <a:schemeClr val="dk1"/>
                </a:solidFill>
                <a:latin typeface="Calibri"/>
              </a:rPr>
              <a:t>__ PbF</a:t>
            </a:r>
            <a:r>
              <a:rPr b="0" lang="en-US" sz="5400" spc="-1" strike="noStrike" baseline="-25000">
                <a:solidFill>
                  <a:schemeClr val="dk1"/>
                </a:solidFill>
                <a:latin typeface="Calibri"/>
              </a:rPr>
              <a:t>2</a:t>
            </a:r>
            <a:r>
              <a:rPr b="0" lang="en-US" sz="5400" spc="-1" strike="noStrike">
                <a:solidFill>
                  <a:schemeClr val="dk1"/>
                </a:solidFill>
                <a:latin typeface="Calibri"/>
              </a:rPr>
              <a:t> + __AgNO</a:t>
            </a:r>
            <a:r>
              <a:rPr b="0" lang="en-US" sz="5400" spc="-1" strike="noStrike" baseline="-25000">
                <a:solidFill>
                  <a:schemeClr val="dk1"/>
                </a:solidFill>
                <a:latin typeface="Calibri"/>
              </a:rPr>
              <a:t>3</a:t>
            </a:r>
            <a:r>
              <a:rPr b="0" lang="en-US" sz="5400" spc="-1" strike="noStrike">
                <a:solidFill>
                  <a:schemeClr val="dk1"/>
                </a:solidFill>
                <a:latin typeface="Calibri"/>
              </a:rPr>
              <a:t> </a:t>
            </a:r>
            <a:r>
              <a:rPr b="0" lang="en-US" sz="5400" spc="-1" strike="noStrike">
                <a:solidFill>
                  <a:schemeClr val="dk1"/>
                </a:solidFill>
                <a:latin typeface="Wingdings"/>
              </a:rPr>
              <a:t></a:t>
            </a:r>
            <a:r>
              <a:rPr b="0" lang="en-US" sz="5400" spc="-1" strike="noStrike" baseline="-25000">
                <a:solidFill>
                  <a:schemeClr val="dk1"/>
                </a:solidFill>
                <a:latin typeface="Calibri"/>
              </a:rPr>
              <a:t> </a:t>
            </a:r>
            <a:r>
              <a:rPr b="0" lang="en-US" sz="5400" spc="-1" strike="noStrike">
                <a:solidFill>
                  <a:schemeClr val="dk1"/>
                </a:solidFill>
                <a:latin typeface="Calibri"/>
              </a:rPr>
              <a:t>__AgF + __Pb(NO</a:t>
            </a:r>
            <a:r>
              <a:rPr b="0" lang="en-US" sz="5400" spc="-1" strike="noStrike" baseline="-25000">
                <a:solidFill>
                  <a:schemeClr val="dk1"/>
                </a:solidFill>
                <a:latin typeface="Calibri"/>
              </a:rPr>
              <a:t>3</a:t>
            </a:r>
            <a:r>
              <a:rPr b="0" lang="en-US" sz="5400" spc="-1" strike="noStrike">
                <a:solidFill>
                  <a:schemeClr val="dk1"/>
                </a:solidFill>
                <a:latin typeface="Calibri"/>
              </a:rPr>
              <a:t>)</a:t>
            </a:r>
            <a:r>
              <a:rPr b="0" lang="en-US" sz="5400" spc="-1" strike="noStrike" baseline="-25000">
                <a:solidFill>
                  <a:schemeClr val="dk1"/>
                </a:solidFill>
                <a:latin typeface="Calibri"/>
              </a:rPr>
              <a:t>2</a:t>
            </a:r>
            <a:endParaRPr b="0" lang="en-US" sz="5400" spc="-1" strike="noStrike">
              <a:solidFill>
                <a:srgbClr val="000000"/>
              </a:solidFill>
              <a:latin typeface="Arial"/>
            </a:endParaRPr>
          </a:p>
        </p:txBody>
      </p:sp>
      <p:pic>
        <p:nvPicPr>
          <p:cNvPr id="114" name="Picture 2" descr="Free Images For Math, Download Free Images For Math png images, Free  ClipArts on Clipart Library"/>
          <p:cNvPicPr/>
          <p:nvPr/>
        </p:nvPicPr>
        <p:blipFill>
          <a:blip r:embed="rId1"/>
          <a:stretch/>
        </p:blipFill>
        <p:spPr>
          <a:xfrm>
            <a:off x="4072320" y="3587760"/>
            <a:ext cx="3504960" cy="2323800"/>
          </a:xfrm>
          <a:prstGeom prst="rect">
            <a:avLst/>
          </a:prstGeom>
          <a:ln w="0">
            <a:noFill/>
          </a:ln>
        </p:spPr>
      </p:pic>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u="sng">
                <a:solidFill>
                  <a:schemeClr val="dk1"/>
                </a:solidFill>
                <a:uFillTx/>
                <a:latin typeface="Calibri Light"/>
              </a:rPr>
              <a:t>Step 1:  Draw a box around each formula</a:t>
            </a:r>
            <a:endParaRPr b="0" lang="en-US" sz="4400" spc="-1" strike="noStrike">
              <a:solidFill>
                <a:schemeClr val="dk1"/>
              </a:solidFill>
              <a:latin typeface="Calibri"/>
            </a:endParaRPr>
          </a:p>
        </p:txBody>
      </p:sp>
      <p:sp>
        <p:nvSpPr>
          <p:cNvPr id="116" name="TextBox 4"/>
          <p:cNvSpPr/>
          <p:nvPr/>
        </p:nvSpPr>
        <p:spPr>
          <a:xfrm>
            <a:off x="330840" y="2721240"/>
            <a:ext cx="115297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17" name="Frame 6"/>
          <p:cNvSpPr/>
          <p:nvPr/>
        </p:nvSpPr>
        <p:spPr>
          <a:xfrm>
            <a:off x="1571760" y="2371680"/>
            <a:ext cx="1328400" cy="138564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18" name="TextBox 3"/>
          <p:cNvSpPr/>
          <p:nvPr/>
        </p:nvSpPr>
        <p:spPr>
          <a:xfrm>
            <a:off x="609480" y="4309920"/>
            <a:ext cx="10972440" cy="19191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600" spc="-1" strike="noStrike">
                <a:solidFill>
                  <a:schemeClr val="dk1"/>
                </a:solidFill>
                <a:latin typeface="Calibri"/>
              </a:rPr>
              <a:t>Never, </a:t>
            </a:r>
            <a:r>
              <a:rPr b="0" i="1" lang="en-US" sz="3600" spc="-1" strike="noStrike" u="sng">
                <a:solidFill>
                  <a:schemeClr val="dk1"/>
                </a:solidFill>
                <a:uFillTx/>
                <a:latin typeface="Calibri"/>
              </a:rPr>
              <a:t>ever</a:t>
            </a:r>
            <a:r>
              <a:rPr b="0" lang="en-US" sz="3600" spc="-1" strike="noStrike">
                <a:solidFill>
                  <a:schemeClr val="dk1"/>
                </a:solidFill>
                <a:latin typeface="Calibri"/>
              </a:rPr>
              <a:t> change anything within these boxes.</a:t>
            </a:r>
            <a:endParaRPr b="0" lang="en-US" sz="36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The formulas you start with are valid, so any changes you make to them will break the equation!</a:t>
            </a:r>
            <a:endParaRPr b="0" lang="en-US" sz="2800" spc="-1" strike="noStrike">
              <a:solidFill>
                <a:srgbClr val="000000"/>
              </a:solidFill>
              <a:latin typeface="Arial"/>
            </a:endParaRPr>
          </a:p>
        </p:txBody>
      </p:sp>
      <p:sp>
        <p:nvSpPr>
          <p:cNvPr id="119" name="Frame 7"/>
          <p:cNvSpPr/>
          <p:nvPr/>
        </p:nvSpPr>
        <p:spPr>
          <a:xfrm>
            <a:off x="3971880" y="2314440"/>
            <a:ext cx="1685520" cy="137124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20" name="Frame 8"/>
          <p:cNvSpPr/>
          <p:nvPr/>
        </p:nvSpPr>
        <p:spPr>
          <a:xfrm>
            <a:off x="7058160" y="2371680"/>
            <a:ext cx="1128240" cy="13140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21" name="Frame 9"/>
          <p:cNvSpPr/>
          <p:nvPr/>
        </p:nvSpPr>
        <p:spPr>
          <a:xfrm>
            <a:off x="9487080" y="2314440"/>
            <a:ext cx="2257200" cy="137124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u="sng">
                <a:solidFill>
                  <a:schemeClr val="dk1"/>
                </a:solidFill>
                <a:uFillTx/>
                <a:latin typeface="Calibri Light"/>
              </a:rPr>
              <a:t>Step 2:  Make an inventory of the atoms</a:t>
            </a:r>
            <a:endParaRPr b="0" lang="en-US" sz="4400" spc="-1" strike="noStrike">
              <a:solidFill>
                <a:schemeClr val="dk1"/>
              </a:solidFill>
              <a:latin typeface="Calibri"/>
            </a:endParaRPr>
          </a:p>
        </p:txBody>
      </p:sp>
      <p:sp>
        <p:nvSpPr>
          <p:cNvPr id="123" name="TextBox 3"/>
          <p:cNvSpPr/>
          <p:nvPr/>
        </p:nvSpPr>
        <p:spPr>
          <a:xfrm>
            <a:off x="959400" y="3224880"/>
            <a:ext cx="2517120" cy="3078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Determine how many atoms of each element are present on both the left and right sides of the equation.</a:t>
            </a:r>
            <a:endParaRPr b="0" lang="en-US" sz="2800" spc="-1" strike="noStrike">
              <a:solidFill>
                <a:srgbClr val="000000"/>
              </a:solidFill>
              <a:latin typeface="Arial"/>
            </a:endParaRPr>
          </a:p>
        </p:txBody>
      </p:sp>
      <p:sp>
        <p:nvSpPr>
          <p:cNvPr id="124" name="TextBox 4"/>
          <p:cNvSpPr/>
          <p:nvPr/>
        </p:nvSpPr>
        <p:spPr>
          <a:xfrm>
            <a:off x="361080" y="1998000"/>
            <a:ext cx="116251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25" name="Frame 5"/>
          <p:cNvSpPr/>
          <p:nvPr/>
        </p:nvSpPr>
        <p:spPr>
          <a:xfrm>
            <a:off x="1639440" y="1818000"/>
            <a:ext cx="1339560" cy="112572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26" name="Frame 6"/>
          <p:cNvSpPr/>
          <p:nvPr/>
        </p:nvSpPr>
        <p:spPr>
          <a:xfrm>
            <a:off x="4039560" y="1760760"/>
            <a:ext cx="169956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27" name="Frame 7"/>
          <p:cNvSpPr/>
          <p:nvPr/>
        </p:nvSpPr>
        <p:spPr>
          <a:xfrm>
            <a:off x="7125840" y="1818000"/>
            <a:ext cx="1137600" cy="106776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28" name="Frame 8"/>
          <p:cNvSpPr/>
          <p:nvPr/>
        </p:nvSpPr>
        <p:spPr>
          <a:xfrm>
            <a:off x="9554760" y="1760760"/>
            <a:ext cx="227592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graphicFrame>
        <p:nvGraphicFramePr>
          <p:cNvPr id="129" name="Table 11"/>
          <p:cNvGraphicFramePr/>
          <p:nvPr/>
        </p:nvGraphicFramePr>
        <p:xfrm>
          <a:off x="4623120" y="3429000"/>
          <a:ext cx="6806880" cy="2494440"/>
        </p:xfrm>
        <a:graphic>
          <a:graphicData uri="http://schemas.openxmlformats.org/drawingml/2006/table">
            <a:tbl>
              <a:tblPr/>
              <a:tblGrid>
                <a:gridCol w="2268720"/>
                <a:gridCol w="2268720"/>
                <a:gridCol w="2268720"/>
              </a:tblGrid>
              <a:tr h="370800">
                <a:tc>
                  <a:txBody>
                    <a:bodyPr anchor="t">
                      <a:noAutofit/>
                    </a:bodyPr>
                    <a:p>
                      <a:pPr algn="ctr" defTabSz="914400">
                        <a:lnSpc>
                          <a:spcPct val="100000"/>
                        </a:lnSpc>
                      </a:pPr>
                      <a:r>
                        <a:rPr b="1" lang="en-US" sz="1800" spc="-1" strike="noStrike">
                          <a:solidFill>
                            <a:schemeClr val="lt1"/>
                          </a:solidFill>
                          <a:latin typeface="Calibri"/>
                        </a:rPr>
                        <a:t>Element</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reagent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product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1800" spc="-1" strike="noStrike">
                          <a:solidFill>
                            <a:schemeClr val="dk1"/>
                          </a:solidFill>
                          <a:latin typeface="Calibri"/>
                        </a:rPr>
                        <a:t>Pb</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F</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Ag</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N</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O</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3</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Step 3:  Change a single number in the </a:t>
            </a:r>
            <a:r>
              <a:rPr b="0" lang="en-US" sz="4400" spc="-1" strike="noStrike" u="sng">
                <a:solidFill>
                  <a:schemeClr val="dk1"/>
                </a:solidFill>
                <a:uFillTx/>
                <a:latin typeface="Calibri Light"/>
              </a:rPr>
              <a:t>equation so the inventory works out evenly</a:t>
            </a:r>
            <a:endParaRPr b="0" lang="en-US" sz="4400" spc="-1" strike="noStrike">
              <a:solidFill>
                <a:schemeClr val="dk1"/>
              </a:solidFill>
              <a:latin typeface="Calibri"/>
            </a:endParaRPr>
          </a:p>
        </p:txBody>
      </p:sp>
      <p:sp>
        <p:nvSpPr>
          <p:cNvPr id="131" name="TextBox 10"/>
          <p:cNvSpPr/>
          <p:nvPr/>
        </p:nvSpPr>
        <p:spPr>
          <a:xfrm>
            <a:off x="361080" y="1998000"/>
            <a:ext cx="116251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32" name="Frame 11"/>
          <p:cNvSpPr/>
          <p:nvPr/>
        </p:nvSpPr>
        <p:spPr>
          <a:xfrm>
            <a:off x="1639440" y="1818000"/>
            <a:ext cx="1339560" cy="112572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33" name="Frame 12"/>
          <p:cNvSpPr/>
          <p:nvPr/>
        </p:nvSpPr>
        <p:spPr>
          <a:xfrm>
            <a:off x="4039560" y="1760760"/>
            <a:ext cx="169956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34" name="Frame 13"/>
          <p:cNvSpPr/>
          <p:nvPr/>
        </p:nvSpPr>
        <p:spPr>
          <a:xfrm>
            <a:off x="7125840" y="1818000"/>
            <a:ext cx="1137600" cy="106776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35" name="Frame 14"/>
          <p:cNvSpPr/>
          <p:nvPr/>
        </p:nvSpPr>
        <p:spPr>
          <a:xfrm>
            <a:off x="9554760" y="1760760"/>
            <a:ext cx="227592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graphicFrame>
        <p:nvGraphicFramePr>
          <p:cNvPr id="136" name="Table 11"/>
          <p:cNvGraphicFramePr/>
          <p:nvPr/>
        </p:nvGraphicFramePr>
        <p:xfrm>
          <a:off x="4623120" y="3429000"/>
          <a:ext cx="6806880" cy="2494440"/>
        </p:xfrm>
        <a:graphic>
          <a:graphicData uri="http://schemas.openxmlformats.org/drawingml/2006/table">
            <a:tbl>
              <a:tblPr/>
              <a:tblGrid>
                <a:gridCol w="2268720"/>
                <a:gridCol w="2268720"/>
                <a:gridCol w="2268720"/>
              </a:tblGrid>
              <a:tr h="370800">
                <a:tc>
                  <a:txBody>
                    <a:bodyPr anchor="t">
                      <a:noAutofit/>
                    </a:bodyPr>
                    <a:p>
                      <a:pPr algn="ctr" defTabSz="914400">
                        <a:lnSpc>
                          <a:spcPct val="100000"/>
                        </a:lnSpc>
                      </a:pPr>
                      <a:r>
                        <a:rPr b="1" lang="en-US" sz="1800" spc="-1" strike="noStrike">
                          <a:solidFill>
                            <a:schemeClr val="lt1"/>
                          </a:solidFill>
                          <a:latin typeface="Calibri"/>
                        </a:rPr>
                        <a:t>Element</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reagent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product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1800" spc="-1" strike="noStrike">
                          <a:solidFill>
                            <a:schemeClr val="dk1"/>
                          </a:solidFill>
                          <a:latin typeface="Calibri"/>
                        </a:rPr>
                        <a:t>Pb</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F</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Ag</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N</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O</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3</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
        <p:nvSpPr>
          <p:cNvPr id="137" name="TextBox 16"/>
          <p:cNvSpPr/>
          <p:nvPr/>
        </p:nvSpPr>
        <p:spPr>
          <a:xfrm>
            <a:off x="609480" y="3181320"/>
            <a:ext cx="3664440" cy="30783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rgbClr val="ff0000"/>
                </a:solidFill>
                <a:latin typeface="Calibri"/>
              </a:rPr>
              <a:t>Since there are two F atoms on the reagent side and one on the right, let’s write a “2” in front of whatever contains F on the right so they’ll even out.</a:t>
            </a:r>
            <a:endParaRPr b="0" lang="en-US" sz="2800" spc="-1" strike="noStrike">
              <a:solidFill>
                <a:srgbClr val="000000"/>
              </a:solidFill>
              <a:latin typeface="Arial"/>
            </a:endParaRPr>
          </a:p>
        </p:txBody>
      </p:sp>
      <p:sp>
        <p:nvSpPr>
          <p:cNvPr id="138" name="TextBox 17"/>
          <p:cNvSpPr/>
          <p:nvPr/>
        </p:nvSpPr>
        <p:spPr>
          <a:xfrm>
            <a:off x="6373440" y="160668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rgbClr val="ff0000"/>
                </a:solidFill>
                <a:latin typeface="Calibri"/>
              </a:rPr>
              <a:t>2</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9" name="PlaceHolder 1"/>
          <p:cNvSpPr>
            <a:spLocks noGrp="1"/>
          </p:cNvSpPr>
          <p:nvPr>
            <p:ph type="title"/>
          </p:nvPr>
        </p:nvSpPr>
        <p:spPr>
          <a:xfrm>
            <a:off x="541800" y="365040"/>
            <a:ext cx="1128852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u="sng">
                <a:solidFill>
                  <a:schemeClr val="dk1"/>
                </a:solidFill>
                <a:uFillTx/>
                <a:latin typeface="Calibri Light"/>
              </a:rPr>
              <a:t>Step 4:  Redo the inventory with the new number</a:t>
            </a:r>
            <a:endParaRPr b="0" lang="en-US" sz="4400" spc="-1" strike="noStrike">
              <a:solidFill>
                <a:schemeClr val="dk1"/>
              </a:solidFill>
              <a:latin typeface="Calibri"/>
            </a:endParaRPr>
          </a:p>
        </p:txBody>
      </p:sp>
      <p:sp>
        <p:nvSpPr>
          <p:cNvPr id="140" name="TextBox 3"/>
          <p:cNvSpPr/>
          <p:nvPr/>
        </p:nvSpPr>
        <p:spPr>
          <a:xfrm>
            <a:off x="361080" y="1998000"/>
            <a:ext cx="116251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41" name="Frame 4"/>
          <p:cNvSpPr/>
          <p:nvPr/>
        </p:nvSpPr>
        <p:spPr>
          <a:xfrm>
            <a:off x="1639440" y="1818000"/>
            <a:ext cx="1339560" cy="112572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42" name="Frame 5"/>
          <p:cNvSpPr/>
          <p:nvPr/>
        </p:nvSpPr>
        <p:spPr>
          <a:xfrm>
            <a:off x="4039560" y="1760760"/>
            <a:ext cx="169956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43" name="Frame 6"/>
          <p:cNvSpPr/>
          <p:nvPr/>
        </p:nvSpPr>
        <p:spPr>
          <a:xfrm>
            <a:off x="7125840" y="1818000"/>
            <a:ext cx="1137600" cy="106776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44" name="Frame 7"/>
          <p:cNvSpPr/>
          <p:nvPr/>
        </p:nvSpPr>
        <p:spPr>
          <a:xfrm>
            <a:off x="9554760" y="1760760"/>
            <a:ext cx="227592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graphicFrame>
        <p:nvGraphicFramePr>
          <p:cNvPr id="145" name="Table 11"/>
          <p:cNvGraphicFramePr/>
          <p:nvPr/>
        </p:nvGraphicFramePr>
        <p:xfrm>
          <a:off x="4623120" y="3429000"/>
          <a:ext cx="6806880" cy="2494440"/>
        </p:xfrm>
        <a:graphic>
          <a:graphicData uri="http://schemas.openxmlformats.org/drawingml/2006/table">
            <a:tbl>
              <a:tblPr/>
              <a:tblGrid>
                <a:gridCol w="2268720"/>
                <a:gridCol w="2268720"/>
                <a:gridCol w="2268720"/>
              </a:tblGrid>
              <a:tr h="370800">
                <a:tc>
                  <a:txBody>
                    <a:bodyPr anchor="t">
                      <a:noAutofit/>
                    </a:bodyPr>
                    <a:p>
                      <a:pPr algn="ctr" defTabSz="914400">
                        <a:lnSpc>
                          <a:spcPct val="100000"/>
                        </a:lnSpc>
                      </a:pPr>
                      <a:r>
                        <a:rPr b="1" lang="en-US" sz="1800" spc="-1" strike="noStrike">
                          <a:solidFill>
                            <a:schemeClr val="lt1"/>
                          </a:solidFill>
                          <a:latin typeface="Calibri"/>
                        </a:rPr>
                        <a:t>Element</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reagent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product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1800" spc="-1" strike="noStrike">
                          <a:solidFill>
                            <a:schemeClr val="dk1"/>
                          </a:solidFill>
                          <a:latin typeface="Calibri"/>
                        </a:rPr>
                        <a:t>Pb</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F</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rgbClr val="ff0000"/>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Ag</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rgbClr val="ff0000"/>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N</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O</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3</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
        <p:nvSpPr>
          <p:cNvPr id="146" name="TextBox 10"/>
          <p:cNvSpPr/>
          <p:nvPr/>
        </p:nvSpPr>
        <p:spPr>
          <a:xfrm>
            <a:off x="6373440" y="160668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rgbClr val="ff0000"/>
                </a:solidFill>
                <a:latin typeface="Calibri"/>
              </a:rPr>
              <a:t>2</a:t>
            </a:r>
            <a:endParaRPr b="0" lang="en-US" sz="6600" spc="-1" strike="noStrike">
              <a:solidFill>
                <a:srgbClr val="000000"/>
              </a:solidFill>
              <a:latin typeface="Arial"/>
            </a:endParaRPr>
          </a:p>
        </p:txBody>
      </p:sp>
      <p:sp>
        <p:nvSpPr>
          <p:cNvPr id="147" name="TextBox 11"/>
          <p:cNvSpPr/>
          <p:nvPr/>
        </p:nvSpPr>
        <p:spPr>
          <a:xfrm>
            <a:off x="621000" y="3429000"/>
            <a:ext cx="3284640" cy="1918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rgbClr val="ff0000"/>
                </a:solidFill>
                <a:latin typeface="Calibri"/>
              </a:rPr>
              <a:t>Make sure you change the inventory for all of the atoms in that formula, in this case, Ag </a:t>
            </a:r>
            <a:r>
              <a:rPr b="0" i="1" lang="en-US" sz="2400" spc="-1" strike="noStrike">
                <a:solidFill>
                  <a:srgbClr val="ff0000"/>
                </a:solidFill>
                <a:latin typeface="Calibri"/>
              </a:rPr>
              <a:t>and </a:t>
            </a:r>
            <a:r>
              <a:rPr b="0" lang="en-US" sz="2400" spc="-1" strike="noStrike">
                <a:solidFill>
                  <a:srgbClr val="ff0000"/>
                </a:solidFill>
                <a:latin typeface="Calibri"/>
              </a:rPr>
              <a:t>F</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48" name="PlaceHolder 1"/>
          <p:cNvSpPr>
            <a:spLocks noGrp="1"/>
          </p:cNvSpPr>
          <p:nvPr>
            <p:ph type="title"/>
          </p:nvPr>
        </p:nvSpPr>
        <p:spPr>
          <a:xfrm>
            <a:off x="1115640" y="221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Step 5:  If the columns aren’t yet identical, </a:t>
            </a:r>
            <a:r>
              <a:rPr b="1" lang="en-US" sz="4400" spc="-1" strike="noStrike" u="sng">
                <a:solidFill>
                  <a:schemeClr val="dk1"/>
                </a:solidFill>
                <a:uFillTx/>
                <a:latin typeface="Calibri Light"/>
              </a:rPr>
              <a:t>change another coefficient to get it closer</a:t>
            </a:r>
            <a:endParaRPr b="0" lang="en-US" sz="4400" spc="-1" strike="noStrike">
              <a:solidFill>
                <a:schemeClr val="dk1"/>
              </a:solidFill>
              <a:latin typeface="Calibri"/>
            </a:endParaRPr>
          </a:p>
        </p:txBody>
      </p:sp>
      <p:sp>
        <p:nvSpPr>
          <p:cNvPr id="149" name="TextBox 10"/>
          <p:cNvSpPr/>
          <p:nvPr/>
        </p:nvSpPr>
        <p:spPr>
          <a:xfrm>
            <a:off x="361080" y="1998000"/>
            <a:ext cx="116251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50" name="Frame 11"/>
          <p:cNvSpPr/>
          <p:nvPr/>
        </p:nvSpPr>
        <p:spPr>
          <a:xfrm>
            <a:off x="1639440" y="1818000"/>
            <a:ext cx="1339560" cy="112572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51" name="Frame 12"/>
          <p:cNvSpPr/>
          <p:nvPr/>
        </p:nvSpPr>
        <p:spPr>
          <a:xfrm>
            <a:off x="4039560" y="1760760"/>
            <a:ext cx="169956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52" name="Frame 13"/>
          <p:cNvSpPr/>
          <p:nvPr/>
        </p:nvSpPr>
        <p:spPr>
          <a:xfrm>
            <a:off x="7125840" y="1818000"/>
            <a:ext cx="1137600" cy="106776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53" name="Frame 14"/>
          <p:cNvSpPr/>
          <p:nvPr/>
        </p:nvSpPr>
        <p:spPr>
          <a:xfrm>
            <a:off x="9554760" y="1760760"/>
            <a:ext cx="227592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graphicFrame>
        <p:nvGraphicFramePr>
          <p:cNvPr id="154" name="Table 11"/>
          <p:cNvGraphicFramePr/>
          <p:nvPr/>
        </p:nvGraphicFramePr>
        <p:xfrm>
          <a:off x="4623120" y="3429000"/>
          <a:ext cx="6806880" cy="2494440"/>
        </p:xfrm>
        <a:graphic>
          <a:graphicData uri="http://schemas.openxmlformats.org/drawingml/2006/table">
            <a:tbl>
              <a:tblPr/>
              <a:tblGrid>
                <a:gridCol w="2268720"/>
                <a:gridCol w="2268720"/>
                <a:gridCol w="2268720"/>
              </a:tblGrid>
              <a:tr h="370800">
                <a:tc>
                  <a:txBody>
                    <a:bodyPr anchor="t">
                      <a:noAutofit/>
                    </a:bodyPr>
                    <a:p>
                      <a:pPr algn="ctr" defTabSz="914400">
                        <a:lnSpc>
                          <a:spcPct val="100000"/>
                        </a:lnSpc>
                      </a:pPr>
                      <a:r>
                        <a:rPr b="1" lang="en-US" sz="1800" spc="-1" strike="noStrike">
                          <a:solidFill>
                            <a:schemeClr val="lt1"/>
                          </a:solidFill>
                          <a:latin typeface="Calibri"/>
                        </a:rPr>
                        <a:t>Element</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reagent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product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1800" spc="-1" strike="noStrike">
                          <a:solidFill>
                            <a:schemeClr val="dk1"/>
                          </a:solidFill>
                          <a:latin typeface="Calibri"/>
                        </a:rPr>
                        <a:t>Pb</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F</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Ag</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N</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O</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3</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
        <p:nvSpPr>
          <p:cNvPr id="155" name="TextBox 16"/>
          <p:cNvSpPr/>
          <p:nvPr/>
        </p:nvSpPr>
        <p:spPr>
          <a:xfrm>
            <a:off x="6373440" y="160668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chemeClr val="dk1"/>
                </a:solidFill>
                <a:latin typeface="Calibri"/>
              </a:rPr>
              <a:t>2</a:t>
            </a:r>
            <a:endParaRPr b="0" lang="en-US" sz="6600" spc="-1" strike="noStrike">
              <a:solidFill>
                <a:srgbClr val="000000"/>
              </a:solidFill>
              <a:latin typeface="Arial"/>
            </a:endParaRPr>
          </a:p>
        </p:txBody>
      </p:sp>
      <p:sp>
        <p:nvSpPr>
          <p:cNvPr id="156" name="TextBox 18"/>
          <p:cNvSpPr/>
          <p:nvPr/>
        </p:nvSpPr>
        <p:spPr>
          <a:xfrm flipH="1" flipV="1" rot="10800000">
            <a:off x="360720" y="3407040"/>
            <a:ext cx="3678120" cy="22842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rgbClr val="ff0000"/>
                </a:solidFill>
                <a:latin typeface="Calibri"/>
              </a:rPr>
              <a:t>Since there is one Ag on the reagent side and two on the product side, let’s put a “2” in front of the compound that contains Ag on the reagent side</a:t>
            </a:r>
            <a:endParaRPr b="0" lang="en-US" sz="2400" spc="-1" strike="noStrike">
              <a:solidFill>
                <a:srgbClr val="000000"/>
              </a:solidFill>
              <a:latin typeface="Arial"/>
            </a:endParaRPr>
          </a:p>
        </p:txBody>
      </p:sp>
      <p:sp>
        <p:nvSpPr>
          <p:cNvPr id="157" name="TextBox 20"/>
          <p:cNvSpPr/>
          <p:nvPr/>
        </p:nvSpPr>
        <p:spPr>
          <a:xfrm>
            <a:off x="3298320" y="159804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rgbClr val="ff0000"/>
                </a:solidFill>
                <a:latin typeface="Calibri"/>
              </a:rPr>
              <a:t>2</a:t>
            </a:r>
            <a:endParaRPr b="0" lang="en-US" sz="6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5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u="sng">
                <a:solidFill>
                  <a:schemeClr val="dk1"/>
                </a:solidFill>
                <a:uFillTx/>
                <a:latin typeface="Calibri Light"/>
              </a:rPr>
              <a:t>Step 6:  Redo the inventory again</a:t>
            </a:r>
            <a:endParaRPr b="0" lang="en-US" sz="4400" spc="-1" strike="noStrike">
              <a:solidFill>
                <a:schemeClr val="dk1"/>
              </a:solidFill>
              <a:latin typeface="Calibri"/>
            </a:endParaRPr>
          </a:p>
        </p:txBody>
      </p:sp>
      <p:sp>
        <p:nvSpPr>
          <p:cNvPr id="159" name="TextBox 3"/>
          <p:cNvSpPr/>
          <p:nvPr/>
        </p:nvSpPr>
        <p:spPr>
          <a:xfrm>
            <a:off x="361080" y="1998000"/>
            <a:ext cx="11625120" cy="783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4000" spc="-1" strike="noStrike">
                <a:solidFill>
                  <a:schemeClr val="dk1"/>
                </a:solidFill>
                <a:latin typeface="Calibri"/>
              </a:rPr>
              <a:t>____ PbF</a:t>
            </a:r>
            <a:r>
              <a:rPr b="0" lang="en-US" sz="4000" spc="-1" strike="noStrike" baseline="-25000">
                <a:solidFill>
                  <a:schemeClr val="dk1"/>
                </a:solidFill>
                <a:latin typeface="Calibri"/>
              </a:rPr>
              <a:t>2</a:t>
            </a:r>
            <a:r>
              <a:rPr b="0" lang="en-US" sz="4000" spc="-1" strike="noStrike">
                <a:solidFill>
                  <a:schemeClr val="dk1"/>
                </a:solidFill>
                <a:latin typeface="Calibri"/>
              </a:rPr>
              <a:t> + ____AgNO</a:t>
            </a:r>
            <a:r>
              <a:rPr b="0" lang="en-US" sz="4000" spc="-1" strike="noStrike" baseline="-25000">
                <a:solidFill>
                  <a:schemeClr val="dk1"/>
                </a:solidFill>
                <a:latin typeface="Calibri"/>
              </a:rPr>
              <a:t>3</a:t>
            </a:r>
            <a:r>
              <a:rPr b="0" lang="en-US" sz="4000" spc="-1" strike="noStrike">
                <a:solidFill>
                  <a:schemeClr val="dk1"/>
                </a:solidFill>
                <a:latin typeface="Calibri"/>
              </a:rPr>
              <a:t> </a:t>
            </a:r>
            <a:r>
              <a:rPr b="0" lang="en-US" sz="4000" spc="-1" strike="noStrike">
                <a:solidFill>
                  <a:schemeClr val="dk1"/>
                </a:solidFill>
                <a:latin typeface="Wingdings"/>
              </a:rPr>
              <a:t></a:t>
            </a:r>
            <a:r>
              <a:rPr b="0" lang="en-US" sz="4000" spc="-1" strike="noStrike" baseline="-25000">
                <a:solidFill>
                  <a:schemeClr val="dk1"/>
                </a:solidFill>
                <a:latin typeface="Calibri"/>
              </a:rPr>
              <a:t> </a:t>
            </a:r>
            <a:r>
              <a:rPr b="0" lang="en-US" sz="4000" spc="-1" strike="noStrike">
                <a:solidFill>
                  <a:schemeClr val="dk1"/>
                </a:solidFill>
                <a:latin typeface="Calibri"/>
              </a:rPr>
              <a:t>____AgF + _____Pb(NO</a:t>
            </a:r>
            <a:r>
              <a:rPr b="0" lang="en-US" sz="4000" spc="-1" strike="noStrike" baseline="-25000">
                <a:solidFill>
                  <a:schemeClr val="dk1"/>
                </a:solidFill>
                <a:latin typeface="Calibri"/>
              </a:rPr>
              <a:t>3</a:t>
            </a:r>
            <a:r>
              <a:rPr b="0" lang="en-US" sz="4000" spc="-1" strike="noStrike">
                <a:solidFill>
                  <a:schemeClr val="dk1"/>
                </a:solidFill>
                <a:latin typeface="Calibri"/>
              </a:rPr>
              <a:t>)</a:t>
            </a:r>
            <a:r>
              <a:rPr b="0" lang="en-US" sz="4000" spc="-1" strike="noStrike" baseline="-25000">
                <a:solidFill>
                  <a:schemeClr val="dk1"/>
                </a:solidFill>
                <a:latin typeface="Calibri"/>
              </a:rPr>
              <a:t>2</a:t>
            </a:r>
            <a:endParaRPr b="0" lang="en-US" sz="4000" spc="-1" strike="noStrike">
              <a:solidFill>
                <a:srgbClr val="000000"/>
              </a:solidFill>
              <a:latin typeface="Arial"/>
            </a:endParaRPr>
          </a:p>
        </p:txBody>
      </p:sp>
      <p:sp>
        <p:nvSpPr>
          <p:cNvPr id="160" name="Frame 4"/>
          <p:cNvSpPr/>
          <p:nvPr/>
        </p:nvSpPr>
        <p:spPr>
          <a:xfrm>
            <a:off x="1639440" y="1818000"/>
            <a:ext cx="1339560" cy="112572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61" name="Frame 5"/>
          <p:cNvSpPr/>
          <p:nvPr/>
        </p:nvSpPr>
        <p:spPr>
          <a:xfrm>
            <a:off x="4039560" y="1760760"/>
            <a:ext cx="169956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62" name="Frame 6"/>
          <p:cNvSpPr/>
          <p:nvPr/>
        </p:nvSpPr>
        <p:spPr>
          <a:xfrm>
            <a:off x="7125840" y="1818000"/>
            <a:ext cx="1137600" cy="106776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sp>
        <p:nvSpPr>
          <p:cNvPr id="163" name="Frame 7"/>
          <p:cNvSpPr/>
          <p:nvPr/>
        </p:nvSpPr>
        <p:spPr>
          <a:xfrm>
            <a:off x="9554760" y="1760760"/>
            <a:ext cx="2275920" cy="1114200"/>
          </a:xfrm>
          <a:prstGeom prst="frame">
            <a:avLst>
              <a:gd name="adj1" fmla="val 125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dk1"/>
              </a:solidFill>
              <a:latin typeface="Calibri"/>
            </a:endParaRPr>
          </a:p>
        </p:txBody>
      </p:sp>
      <p:graphicFrame>
        <p:nvGraphicFramePr>
          <p:cNvPr id="164" name="Table 11"/>
          <p:cNvGraphicFramePr/>
          <p:nvPr/>
        </p:nvGraphicFramePr>
        <p:xfrm>
          <a:off x="4623120" y="3429000"/>
          <a:ext cx="6806880" cy="2494440"/>
        </p:xfrm>
        <a:graphic>
          <a:graphicData uri="http://schemas.openxmlformats.org/drawingml/2006/table">
            <a:tbl>
              <a:tblPr/>
              <a:tblGrid>
                <a:gridCol w="2268720"/>
                <a:gridCol w="2268720"/>
                <a:gridCol w="2268720"/>
              </a:tblGrid>
              <a:tr h="370800">
                <a:tc>
                  <a:txBody>
                    <a:bodyPr anchor="t">
                      <a:noAutofit/>
                    </a:bodyPr>
                    <a:p>
                      <a:pPr algn="ctr" defTabSz="914400">
                        <a:lnSpc>
                          <a:spcPct val="100000"/>
                        </a:lnSpc>
                      </a:pPr>
                      <a:r>
                        <a:rPr b="1" lang="en-US" sz="1800" spc="-1" strike="noStrike">
                          <a:solidFill>
                            <a:schemeClr val="lt1"/>
                          </a:solidFill>
                          <a:latin typeface="Calibri"/>
                        </a:rPr>
                        <a:t>Element</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reagent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c>
                  <a:txBody>
                    <a:bodyPr anchor="t">
                      <a:noAutofit/>
                    </a:bodyPr>
                    <a:p>
                      <a:pPr algn="ctr" defTabSz="914400">
                        <a:lnSpc>
                          <a:spcPct val="100000"/>
                        </a:lnSpc>
                      </a:pPr>
                      <a:r>
                        <a:rPr b="1" lang="en-US" sz="1800" spc="-1" strike="noStrike">
                          <a:solidFill>
                            <a:schemeClr val="lt1"/>
                          </a:solidFill>
                          <a:latin typeface="Calibri"/>
                        </a:rPr>
                        <a:t>Number on product side</a:t>
                      </a:r>
                      <a:endParaRPr b="0" lang="en-US" sz="1800" spc="-1" strike="noStrike">
                        <a:solidFill>
                          <a:srgbClr val="ffffff"/>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38160">
                      <a:solidFill>
                        <a:srgbClr val="ffffff"/>
                      </a:solidFill>
                      <a:prstDash val="solid"/>
                    </a:lnB>
                    <a:solidFill>
                      <a:schemeClr val="accent1"/>
                    </a:solidFill>
                  </a:tcPr>
                </a:tc>
              </a:tr>
              <a:tr h="370800">
                <a:tc>
                  <a:txBody>
                    <a:bodyPr anchor="t">
                      <a:noAutofit/>
                    </a:bodyPr>
                    <a:p>
                      <a:pPr algn="ctr" defTabSz="914400">
                        <a:lnSpc>
                          <a:spcPct val="100000"/>
                        </a:lnSpc>
                      </a:pPr>
                      <a:r>
                        <a:rPr b="0" lang="en-US" sz="1800" spc="-1" strike="noStrike">
                          <a:solidFill>
                            <a:schemeClr val="dk1"/>
                          </a:solidFill>
                          <a:latin typeface="Calibri"/>
                        </a:rPr>
                        <a:t>Pb</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1</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F</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Ag</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rgbClr val="ff0000"/>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N</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rgbClr val="ff0000"/>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c>
                  <a:txBody>
                    <a:bodyPr anchor="t">
                      <a:noAutofit/>
                    </a:bodyPr>
                    <a:p>
                      <a:pPr algn="ctr" defTabSz="914400">
                        <a:lnSpc>
                          <a:spcPct val="100000"/>
                        </a:lnSpc>
                      </a:pPr>
                      <a:r>
                        <a:rPr b="0" lang="en-US" sz="1800" spc="-1" strike="noStrike">
                          <a:solidFill>
                            <a:schemeClr val="dk1"/>
                          </a:solidFill>
                          <a:latin typeface="Calibri"/>
                        </a:rPr>
                        <a:t>2</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20000"/>
                      </a:schemeClr>
                    </a:solidFill>
                  </a:tcPr>
                </a:tc>
              </a:tr>
              <a:tr h="370800">
                <a:tc>
                  <a:txBody>
                    <a:bodyPr anchor="t">
                      <a:noAutofit/>
                    </a:bodyPr>
                    <a:p>
                      <a:pPr algn="ctr" defTabSz="914400">
                        <a:lnSpc>
                          <a:spcPct val="100000"/>
                        </a:lnSpc>
                      </a:pPr>
                      <a:r>
                        <a:rPr b="0" lang="en-US" sz="1800" spc="-1" strike="noStrike">
                          <a:solidFill>
                            <a:schemeClr val="dk1"/>
                          </a:solidFill>
                          <a:latin typeface="Calibri"/>
                        </a:rPr>
                        <a:t>O</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rgbClr val="ff0000"/>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c>
                  <a:txBody>
                    <a:bodyPr anchor="t">
                      <a:noAutofit/>
                    </a:bodyPr>
                    <a:p>
                      <a:pPr algn="ctr" defTabSz="914400">
                        <a:lnSpc>
                          <a:spcPct val="100000"/>
                        </a:lnSpc>
                      </a:pPr>
                      <a:r>
                        <a:rPr b="0" lang="en-US" sz="1800" spc="-1" strike="noStrike">
                          <a:solidFill>
                            <a:schemeClr val="dk1"/>
                          </a:solidFill>
                          <a:latin typeface="Calibri"/>
                        </a:rPr>
                        <a:t>6</a:t>
                      </a:r>
                      <a:endParaRPr b="0" lang="en-US" sz="1800" spc="-1" strike="noStrike">
                        <a:solidFill>
                          <a:srgbClr val="000000"/>
                        </a:solidFill>
                        <a:latin typeface="Arial"/>
                      </a:endParaRPr>
                    </a:p>
                  </a:txBody>
                  <a:tcPr anchor="t" marL="91440" marR="91440">
                    <a:lnL w="12240">
                      <a:solidFill>
                        <a:srgbClr val="ffffff"/>
                      </a:solidFill>
                      <a:prstDash val="solid"/>
                    </a:lnL>
                    <a:lnR w="12240">
                      <a:solidFill>
                        <a:srgbClr val="ffffff"/>
                      </a:solidFill>
                      <a:prstDash val="solid"/>
                    </a:lnR>
                    <a:lnT w="12240">
                      <a:solidFill>
                        <a:srgbClr val="ffffff"/>
                      </a:solidFill>
                      <a:prstDash val="solid"/>
                    </a:lnT>
                    <a:lnB w="12240">
                      <a:solidFill>
                        <a:srgbClr val="ffffff"/>
                      </a:solidFill>
                      <a:prstDash val="solid"/>
                    </a:lnB>
                    <a:solidFill>
                      <a:schemeClr val="accent1">
                        <a:tint val="40000"/>
                      </a:schemeClr>
                    </a:solidFill>
                  </a:tcPr>
                </a:tc>
              </a:tr>
            </a:tbl>
          </a:graphicData>
        </a:graphic>
      </p:graphicFrame>
      <p:sp>
        <p:nvSpPr>
          <p:cNvPr id="165" name="TextBox 9"/>
          <p:cNvSpPr/>
          <p:nvPr/>
        </p:nvSpPr>
        <p:spPr>
          <a:xfrm>
            <a:off x="6373440" y="160668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chemeClr val="dk1"/>
                </a:solidFill>
                <a:latin typeface="Calibri"/>
              </a:rPr>
              <a:t>2</a:t>
            </a:r>
            <a:endParaRPr b="0" lang="en-US" sz="6600" spc="-1" strike="noStrike">
              <a:solidFill>
                <a:srgbClr val="000000"/>
              </a:solidFill>
              <a:latin typeface="Arial"/>
            </a:endParaRPr>
          </a:p>
        </p:txBody>
      </p:sp>
      <p:sp>
        <p:nvSpPr>
          <p:cNvPr id="166" name="TextBox 11"/>
          <p:cNvSpPr/>
          <p:nvPr/>
        </p:nvSpPr>
        <p:spPr>
          <a:xfrm>
            <a:off x="3298320" y="1598040"/>
            <a:ext cx="848880" cy="1095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6600" spc="-1" strike="noStrike">
                <a:solidFill>
                  <a:srgbClr val="ff0000"/>
                </a:solidFill>
                <a:latin typeface="Calibri"/>
              </a:rPr>
              <a:t>2</a:t>
            </a:r>
            <a:endParaRPr b="0" lang="en-US" sz="6600" spc="-1" strike="noStrike">
              <a:solidFill>
                <a:srgbClr val="000000"/>
              </a:solidFill>
              <a:latin typeface="Arial"/>
            </a:endParaRPr>
          </a:p>
        </p:txBody>
      </p:sp>
      <p:sp>
        <p:nvSpPr>
          <p:cNvPr id="167" name="TextBox 12"/>
          <p:cNvSpPr/>
          <p:nvPr/>
        </p:nvSpPr>
        <p:spPr>
          <a:xfrm>
            <a:off x="534960" y="3913920"/>
            <a:ext cx="361224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Both columns of atoms are the same!  This means our equation is balanced!</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PlaceHolder 1"/>
          <p:cNvSpPr>
            <a:spLocks noGrp="1"/>
          </p:cNvSpPr>
          <p:nvPr>
            <p:ph type="title"/>
          </p:nvPr>
        </p:nvSpPr>
        <p:spPr>
          <a:xfrm>
            <a:off x="705600" y="24372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I make very good chili:</a:t>
            </a:r>
            <a:endParaRPr b="0" lang="en-US" sz="4400" spc="-1" strike="noStrike">
              <a:solidFill>
                <a:schemeClr val="dk1"/>
              </a:solidFill>
              <a:latin typeface="Calibri"/>
            </a:endParaRPr>
          </a:p>
        </p:txBody>
      </p:sp>
      <p:sp>
        <p:nvSpPr>
          <p:cNvPr id="69" name="TextBox 3"/>
          <p:cNvSpPr/>
          <p:nvPr/>
        </p:nvSpPr>
        <p:spPr>
          <a:xfrm>
            <a:off x="1106280" y="1347480"/>
            <a:ext cx="3657240" cy="3381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pc="-1" strike="noStrike" u="sng">
                <a:solidFill>
                  <a:schemeClr val="dk1"/>
                </a:solidFill>
                <a:uFillTx/>
                <a:latin typeface="Calibri"/>
              </a:rPr>
              <a:t>Ingredients:</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onion, diced</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Two pounds hamburger, browned</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Two pounds kidney beans</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half pound of mushrooms</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half pound of green peppers</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Three tomatoes, diced</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Four cloves of garlic, pressed</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quart of tomato sauce</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half cup of olive oil</a:t>
            </a:r>
            <a:endParaRPr b="0" lang="en-US" sz="1800" spc="-1" strike="noStrike">
              <a:solidFill>
                <a:srgbClr val="000000"/>
              </a:solidFill>
              <a:latin typeface="Arial"/>
            </a:endParaRPr>
          </a:p>
          <a:p>
            <a:pPr marL="285840" indent="-285840" defTabSz="914400">
              <a:lnSpc>
                <a:spcPct val="100000"/>
              </a:lnSpc>
              <a:buClr>
                <a:srgbClr val="000000"/>
              </a:buClr>
              <a:buFont typeface="Arial"/>
              <a:buChar char="•"/>
            </a:pPr>
            <a:r>
              <a:rPr b="0" lang="en-US" sz="1800" spc="-1" strike="noStrike">
                <a:solidFill>
                  <a:schemeClr val="dk1"/>
                </a:solidFill>
                <a:latin typeface="Calibri"/>
              </a:rPr>
              <a:t>One cup of chili powder</a:t>
            </a:r>
            <a:endParaRPr b="0" lang="en-US" sz="18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p:txBody>
      </p:sp>
      <p:sp>
        <p:nvSpPr>
          <p:cNvPr id="70" name="TextBox 4"/>
          <p:cNvSpPr/>
          <p:nvPr/>
        </p:nvSpPr>
        <p:spPr>
          <a:xfrm>
            <a:off x="5745960" y="4030200"/>
            <a:ext cx="5474880" cy="20098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Brown the hamburger in a pan.  Drain and heat gently in a large stewpot with the other ingredients – they should boil lightly rather than boiling vigorously.</a:t>
            </a:r>
            <a:endParaRPr b="0" lang="en-US" sz="18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a:p>
            <a:pPr defTabSz="914400">
              <a:lnSpc>
                <a:spcPct val="100000"/>
              </a:lnSpc>
            </a:pPr>
            <a:r>
              <a:rPr b="0" lang="en-US" sz="1800" spc="-1" strike="noStrike">
                <a:solidFill>
                  <a:schemeClr val="dk1"/>
                </a:solidFill>
                <a:latin typeface="Calibri"/>
              </a:rPr>
              <a:t>Cook at least for 2 hours (longer is better) and serve with grated cheese, chives, and sour cream as desired.  Serves six.</a:t>
            </a:r>
            <a:endParaRPr b="0" lang="en-US" sz="1800" spc="-1" strike="noStrike">
              <a:solidFill>
                <a:srgbClr val="000000"/>
              </a:solidFill>
              <a:latin typeface="Arial"/>
            </a:endParaRPr>
          </a:p>
        </p:txBody>
      </p:sp>
      <p:pic>
        <p:nvPicPr>
          <p:cNvPr id="71" name="Picture 2" descr="Slow Cooker Chili - Easy Crockpot Recipe!"/>
          <p:cNvPicPr/>
          <p:nvPr/>
        </p:nvPicPr>
        <p:blipFill>
          <a:blip r:embed="rId1"/>
          <a:stretch/>
        </p:blipFill>
        <p:spPr>
          <a:xfrm rot="5400000">
            <a:off x="7121520" y="453960"/>
            <a:ext cx="2655360" cy="3983040"/>
          </a:xfrm>
          <a:prstGeom prst="rect">
            <a:avLst/>
          </a:prstGeom>
          <a:ln w="0">
            <a:noFill/>
          </a:ln>
        </p:spPr>
      </p:pic>
      <p:pic>
        <p:nvPicPr>
          <p:cNvPr id="72" name="Picture 4" descr="Bell pepper - Wikipedia"/>
          <p:cNvPicPr/>
          <p:nvPr/>
        </p:nvPicPr>
        <p:blipFill>
          <a:blip r:embed="rId2"/>
          <a:stretch/>
        </p:blipFill>
        <p:spPr>
          <a:xfrm>
            <a:off x="1430280" y="4630320"/>
            <a:ext cx="3009600" cy="2006280"/>
          </a:xfrm>
          <a:prstGeom prst="rect">
            <a:avLst/>
          </a:prstGeom>
          <a:ln w="0">
            <a:noFill/>
          </a:ln>
        </p:spPr>
      </p:pic>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168" name="Picture 2" descr="$400 for 15 Minutes Of (Easy) Work | by Burk | Dec, 2021 | Better Marketing"/>
          <p:cNvPicPr/>
          <p:nvPr/>
        </p:nvPicPr>
        <p:blipFill>
          <a:blip r:embed="rId1"/>
          <a:stretch/>
        </p:blipFill>
        <p:spPr>
          <a:xfrm>
            <a:off x="3920400" y="2506680"/>
            <a:ext cx="4350960" cy="4350960"/>
          </a:xfrm>
          <a:prstGeom prst="rect">
            <a:avLst/>
          </a:prstGeom>
          <a:ln w="0">
            <a:noFill/>
          </a:ln>
        </p:spPr>
      </p:pic>
      <p:sp>
        <p:nvSpPr>
          <p:cNvPr id="16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Our final, balanced equation:</a:t>
            </a:r>
            <a:endParaRPr b="0" lang="en-US" sz="4400" spc="-1" strike="noStrike">
              <a:solidFill>
                <a:schemeClr val="dk1"/>
              </a:solidFill>
              <a:latin typeface="Calibri"/>
            </a:endParaRPr>
          </a:p>
        </p:txBody>
      </p:sp>
      <p:sp>
        <p:nvSpPr>
          <p:cNvPr id="170" name="TextBox 5"/>
          <p:cNvSpPr/>
          <p:nvPr/>
        </p:nvSpPr>
        <p:spPr>
          <a:xfrm>
            <a:off x="330840" y="1690560"/>
            <a:ext cx="11529720" cy="10260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5400" spc="-1" strike="noStrike">
                <a:solidFill>
                  <a:schemeClr val="dk1"/>
                </a:solidFill>
                <a:latin typeface="Calibri"/>
              </a:rPr>
              <a:t>PbF</a:t>
            </a:r>
            <a:r>
              <a:rPr b="0" lang="en-US" sz="5400" spc="-1" strike="noStrike" baseline="-25000">
                <a:solidFill>
                  <a:schemeClr val="dk1"/>
                </a:solidFill>
                <a:latin typeface="Calibri"/>
              </a:rPr>
              <a:t>2</a:t>
            </a:r>
            <a:r>
              <a:rPr b="0" lang="en-US" sz="5400" spc="-1" strike="noStrike">
                <a:solidFill>
                  <a:schemeClr val="dk1"/>
                </a:solidFill>
                <a:latin typeface="Calibri"/>
              </a:rPr>
              <a:t> + 2 AgNO</a:t>
            </a:r>
            <a:r>
              <a:rPr b="0" lang="en-US" sz="5400" spc="-1" strike="noStrike" baseline="-25000">
                <a:solidFill>
                  <a:schemeClr val="dk1"/>
                </a:solidFill>
                <a:latin typeface="Calibri"/>
              </a:rPr>
              <a:t>3</a:t>
            </a:r>
            <a:r>
              <a:rPr b="0" lang="en-US" sz="5400" spc="-1" strike="noStrike">
                <a:solidFill>
                  <a:schemeClr val="dk1"/>
                </a:solidFill>
                <a:latin typeface="Calibri"/>
              </a:rPr>
              <a:t> </a:t>
            </a:r>
            <a:r>
              <a:rPr b="0" lang="en-US" sz="5400" spc="-1" strike="noStrike">
                <a:solidFill>
                  <a:schemeClr val="dk1"/>
                </a:solidFill>
                <a:latin typeface="Wingdings"/>
              </a:rPr>
              <a:t></a:t>
            </a:r>
            <a:r>
              <a:rPr b="0" lang="en-US" sz="5400" spc="-1" strike="noStrike" baseline="-25000">
                <a:solidFill>
                  <a:schemeClr val="dk1"/>
                </a:solidFill>
                <a:latin typeface="Calibri"/>
              </a:rPr>
              <a:t> </a:t>
            </a:r>
            <a:r>
              <a:rPr b="0" lang="en-US" sz="5400" spc="-1" strike="noStrike">
                <a:solidFill>
                  <a:schemeClr val="dk1"/>
                </a:solidFill>
                <a:latin typeface="Calibri"/>
              </a:rPr>
              <a:t>2 AgF + Pb(NO</a:t>
            </a:r>
            <a:r>
              <a:rPr b="0" lang="en-US" sz="5400" spc="-1" strike="noStrike" baseline="-25000">
                <a:solidFill>
                  <a:schemeClr val="dk1"/>
                </a:solidFill>
                <a:latin typeface="Calibri"/>
              </a:rPr>
              <a:t>3</a:t>
            </a:r>
            <a:r>
              <a:rPr b="0" lang="en-US" sz="5400" spc="-1" strike="noStrike">
                <a:solidFill>
                  <a:schemeClr val="dk1"/>
                </a:solidFill>
                <a:latin typeface="Calibri"/>
              </a:rPr>
              <a:t>)</a:t>
            </a:r>
            <a:r>
              <a:rPr b="0" lang="en-US" sz="5400" spc="-1" strike="noStrike" baseline="-25000">
                <a:solidFill>
                  <a:schemeClr val="dk1"/>
                </a:solidFill>
                <a:latin typeface="Calibri"/>
              </a:rPr>
              <a:t>2</a:t>
            </a:r>
            <a:endParaRPr b="0" lang="en-US" sz="5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So, to put all the steps on one slide:</a:t>
            </a:r>
            <a:endParaRPr b="0" lang="en-US" sz="4400" spc="-1" strike="noStrike">
              <a:solidFill>
                <a:schemeClr val="dk1"/>
              </a:solidFill>
              <a:latin typeface="Calibri"/>
            </a:endParaRPr>
          </a:p>
        </p:txBody>
      </p:sp>
      <p:sp>
        <p:nvSpPr>
          <p:cNvPr id="172" name="TextBox 3"/>
          <p:cNvSpPr/>
          <p:nvPr/>
        </p:nvSpPr>
        <p:spPr>
          <a:xfrm>
            <a:off x="1337400" y="1514520"/>
            <a:ext cx="7043760" cy="4786200"/>
          </a:xfrm>
          <a:prstGeom prst="rect">
            <a:avLst/>
          </a:prstGeom>
          <a:noFill/>
          <a:ln w="0">
            <a:noFill/>
          </a:ln>
        </p:spPr>
        <p:style>
          <a:lnRef idx="0"/>
          <a:fillRef idx="0"/>
          <a:effectRef idx="0"/>
          <a:fontRef idx="minor"/>
        </p:style>
        <p:txBody>
          <a:bodyPr lIns="90000" rIns="90000" tIns="45000" bIns="45000" anchor="t">
            <a:spAutoFit/>
          </a:bodyPr>
          <a:p>
            <a:pPr marL="343080" indent="-343080" defTabSz="914400">
              <a:lnSpc>
                <a:spcPct val="100000"/>
              </a:lnSpc>
              <a:buClr>
                <a:srgbClr val="000000"/>
              </a:buClr>
              <a:buFont typeface="OpenSymbol"/>
              <a:buAutoNum type="arabicPeriod"/>
            </a:pPr>
            <a:r>
              <a:rPr b="0" lang="en-US" sz="2800" spc="-1" strike="noStrike">
                <a:solidFill>
                  <a:schemeClr val="dk1"/>
                </a:solidFill>
                <a:latin typeface="Calibri"/>
              </a:rPr>
              <a:t>Put boxes around all of the formulas.  Don’t change anything in the boxes.</a:t>
            </a:r>
            <a:endParaRPr b="0" lang="en-US" sz="28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800" spc="-1" strike="noStrike">
                <a:solidFill>
                  <a:schemeClr val="dk1"/>
                </a:solidFill>
                <a:latin typeface="Calibri"/>
              </a:rPr>
              <a:t>Make an inventory of the atoms on each side of the equation.</a:t>
            </a:r>
            <a:endParaRPr b="0" lang="en-US" sz="28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800" spc="-1" strike="noStrike">
                <a:solidFill>
                  <a:schemeClr val="dk1"/>
                </a:solidFill>
                <a:latin typeface="Calibri"/>
              </a:rPr>
              <a:t>Change one of the coefficients with the goal of making the two sides of the inventory equal.</a:t>
            </a:r>
            <a:endParaRPr b="0" lang="en-US" sz="28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800" spc="-1" strike="noStrike">
                <a:solidFill>
                  <a:schemeClr val="dk1"/>
                </a:solidFill>
                <a:latin typeface="Calibri"/>
              </a:rPr>
              <a:t>Make a new inventory.</a:t>
            </a:r>
            <a:endParaRPr b="0" lang="en-US" sz="28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800" spc="-1" strike="noStrike">
                <a:solidFill>
                  <a:schemeClr val="dk1"/>
                </a:solidFill>
                <a:latin typeface="Calibri"/>
              </a:rPr>
              <a:t>Repeat steps 3 and 4 until the inventory works out equal.  When this happens, you’re done!</a:t>
            </a:r>
            <a:endParaRPr b="0" lang="en-US" sz="2800" spc="-1" strike="noStrike">
              <a:solidFill>
                <a:srgbClr val="000000"/>
              </a:solidFill>
              <a:latin typeface="Arial"/>
            </a:endParaRPr>
          </a:p>
        </p:txBody>
      </p:sp>
      <p:pic>
        <p:nvPicPr>
          <p:cNvPr id="173" name="Picture 2" descr="1,875 Hooray Stock Vector Illustration and Royalty Free Hooray Clipart"/>
          <p:cNvPicPr/>
          <p:nvPr/>
        </p:nvPicPr>
        <p:blipFill>
          <a:blip r:embed="rId1"/>
          <a:stretch/>
        </p:blipFill>
        <p:spPr>
          <a:xfrm>
            <a:off x="8381880" y="2124000"/>
            <a:ext cx="2316240" cy="3093120"/>
          </a:xfrm>
          <a:prstGeom prst="rect">
            <a:avLst/>
          </a:prstGeom>
          <a:ln w="0">
            <a:noFill/>
          </a:ln>
        </p:spPr>
      </p:pic>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What if you get stuck?</a:t>
            </a:r>
            <a:endParaRPr b="0" lang="en-US" sz="4400" spc="-1" strike="noStrike">
              <a:solidFill>
                <a:schemeClr val="dk1"/>
              </a:solidFill>
              <a:latin typeface="Calibri"/>
            </a:endParaRPr>
          </a:p>
        </p:txBody>
      </p:sp>
      <p:sp>
        <p:nvSpPr>
          <p:cNvPr id="175" name="PlaceHolder 2"/>
          <p:cNvSpPr>
            <a:spLocks noGrp="1"/>
          </p:cNvSpPr>
          <p:nvPr>
            <p:ph/>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1" lang="en-US" sz="2800" spc="-1" strike="noStrike">
                <a:solidFill>
                  <a:schemeClr val="dk1"/>
                </a:solidFill>
                <a:latin typeface="Calibri"/>
              </a:rPr>
              <a:t>Start over.  </a:t>
            </a:r>
            <a:r>
              <a:rPr b="0" i="1" lang="en-US" sz="2800" spc="-1" strike="noStrike">
                <a:solidFill>
                  <a:schemeClr val="dk1"/>
                </a:solidFill>
                <a:latin typeface="Calibri"/>
              </a:rPr>
              <a:t>Really</a:t>
            </a:r>
            <a:r>
              <a:rPr b="0" lang="en-US" sz="2800" spc="-1" strike="noStrike">
                <a:solidFill>
                  <a:schemeClr val="dk1"/>
                </a:solidFill>
                <a:latin typeface="Calibri"/>
              </a:rPr>
              <a:t> start over.  If you’ve been making the same mistake over and over again, this will kick you out of your rut.</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1" lang="en-US" sz="2800" spc="-1" strike="noStrike">
                <a:solidFill>
                  <a:schemeClr val="dk1"/>
                </a:solidFill>
                <a:latin typeface="Calibri"/>
              </a:rPr>
              <a:t>Put “2” in front of the most complicated looking formula</a:t>
            </a:r>
            <a:r>
              <a:rPr b="0" lang="en-US" sz="2800" spc="-1" strike="noStrike">
                <a:solidFill>
                  <a:schemeClr val="dk1"/>
                </a:solidFill>
                <a:latin typeface="Calibri"/>
              </a:rPr>
              <a:t>.  If it’s a judgment call, then just pick one.  This strategy is mainly just to force you to try something new.</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1" lang="en-US" sz="2800" spc="-1" strike="noStrike">
                <a:solidFill>
                  <a:schemeClr val="dk1"/>
                </a:solidFill>
                <a:latin typeface="Calibri"/>
              </a:rPr>
              <a:t>If “2” doesn’t work, try “3”, ”4”, etc</a:t>
            </a:r>
            <a:r>
              <a:rPr b="0" lang="en-US" sz="2800" spc="-1" strike="noStrike">
                <a:solidFill>
                  <a:schemeClr val="dk1"/>
                </a:solidFill>
                <a:latin typeface="Calibri"/>
              </a:rPr>
              <a:t>.  Same idea as above.</a:t>
            </a:r>
            <a:endParaRPr b="0" lang="en-US" sz="28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pPr>
            <a:r>
              <a:rPr b="1" lang="en-US" sz="2800" spc="-1" strike="noStrike">
                <a:solidFill>
                  <a:schemeClr val="dk1"/>
                </a:solidFill>
                <a:latin typeface="Calibri"/>
              </a:rPr>
              <a:t>Change two numbers at once</a:t>
            </a:r>
            <a:r>
              <a:rPr b="0" lang="en-US" sz="2800" spc="-1" strike="noStrike">
                <a:solidFill>
                  <a:schemeClr val="dk1"/>
                </a:solidFill>
                <a:latin typeface="Calibri"/>
              </a:rPr>
              <a:t>.  Save this for times when you’re really stuck, because it doesn’t work that often.</a:t>
            </a:r>
            <a:endParaRPr b="0" lang="en-US" sz="28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One other handy thing to know:</a:t>
            </a:r>
            <a:endParaRPr b="0" lang="en-US" sz="4400" spc="-1" strike="noStrike">
              <a:solidFill>
                <a:schemeClr val="dk1"/>
              </a:solidFill>
              <a:latin typeface="Calibri"/>
            </a:endParaRPr>
          </a:p>
        </p:txBody>
      </p:sp>
      <p:sp>
        <p:nvSpPr>
          <p:cNvPr id="177" name="TextBox 3"/>
          <p:cNvSpPr/>
          <p:nvPr/>
        </p:nvSpPr>
        <p:spPr>
          <a:xfrm>
            <a:off x="2077200" y="1690560"/>
            <a:ext cx="8071200" cy="3211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If you can reduce the coefficients by a common denominator, do it.  Otherwise, it’s not right.</a:t>
            </a:r>
            <a:endParaRPr b="0" lang="en-US" sz="32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a:p>
            <a:pPr defTabSz="914400">
              <a:lnSpc>
                <a:spcPct val="100000"/>
              </a:lnSpc>
            </a:pPr>
            <a:endParaRPr b="0" lang="en-US" sz="1800" spc="-1" strike="noStrike">
              <a:solidFill>
                <a:srgbClr val="000000"/>
              </a:solidFill>
              <a:latin typeface="Arial"/>
            </a:endParaRPr>
          </a:p>
          <a:p>
            <a:pPr defTabSz="914400">
              <a:lnSpc>
                <a:spcPct val="100000"/>
              </a:lnSpc>
            </a:pPr>
            <a:r>
              <a:rPr b="0" lang="en-US" sz="3200" spc="-1" strike="noStrike">
                <a:solidFill>
                  <a:schemeClr val="dk1"/>
                </a:solidFill>
                <a:latin typeface="Calibri"/>
              </a:rPr>
              <a:t>4 Na + 2 Cl</a:t>
            </a:r>
            <a:r>
              <a:rPr b="0" lang="en-US" sz="3200" spc="-1" strike="noStrike" baseline="-25000">
                <a:solidFill>
                  <a:schemeClr val="dk1"/>
                </a:solidFill>
                <a:latin typeface="Calibri"/>
              </a:rPr>
              <a:t>2</a:t>
            </a:r>
            <a:r>
              <a:rPr b="0" lang="en-US" sz="3200" spc="-1" strike="noStrike">
                <a:solidFill>
                  <a:schemeClr val="dk1"/>
                </a:solidFill>
                <a:latin typeface="Calibri"/>
              </a:rPr>
              <a:t> </a:t>
            </a:r>
            <a:r>
              <a:rPr b="0" lang="en-US" sz="3200" spc="-1" strike="noStrike">
                <a:solidFill>
                  <a:schemeClr val="dk1"/>
                </a:solidFill>
                <a:latin typeface="Wingdings"/>
              </a:rPr>
              <a:t></a:t>
            </a:r>
            <a:r>
              <a:rPr b="0" lang="en-US" sz="3200" spc="-1" strike="noStrike">
                <a:solidFill>
                  <a:schemeClr val="dk1"/>
                </a:solidFill>
                <a:latin typeface="Calibri"/>
              </a:rPr>
              <a:t> 4 NaCl          </a:t>
            </a:r>
            <a:r>
              <a:rPr b="0" lang="en-US" sz="3200" spc="-1" strike="noStrike">
                <a:solidFill>
                  <a:schemeClr val="dk1"/>
                </a:solidFill>
                <a:latin typeface="Calibri"/>
              </a:rPr>
              <a:t>	</a:t>
            </a:r>
            <a:r>
              <a:rPr b="0" lang="en-US" sz="3200" spc="-1" strike="noStrike">
                <a:solidFill>
                  <a:srgbClr val="ff0000"/>
                </a:solidFill>
                <a:latin typeface="Calibri"/>
              </a:rPr>
              <a:t>WRONG</a:t>
            </a:r>
            <a:r>
              <a:rPr b="0" lang="en-US" sz="3200" spc="-1" strike="noStrike">
                <a:solidFill>
                  <a:schemeClr val="dk1"/>
                </a:solidFill>
                <a:latin typeface="Calibri"/>
              </a:rPr>
              <a:t>!</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0" lang="en-US" sz="3200" spc="-1" strike="noStrike">
                <a:solidFill>
                  <a:schemeClr val="dk1"/>
                </a:solidFill>
                <a:latin typeface="Calibri"/>
              </a:rPr>
              <a:t>2 Na + Cl</a:t>
            </a:r>
            <a:r>
              <a:rPr b="0" lang="en-US" sz="3200" spc="-1" strike="noStrike" baseline="-25000">
                <a:solidFill>
                  <a:schemeClr val="dk1"/>
                </a:solidFill>
                <a:latin typeface="Calibri"/>
              </a:rPr>
              <a:t>2</a:t>
            </a:r>
            <a:r>
              <a:rPr b="0" lang="en-US" sz="3200" spc="-1" strike="noStrike">
                <a:solidFill>
                  <a:schemeClr val="dk1"/>
                </a:solidFill>
                <a:latin typeface="Calibri"/>
              </a:rPr>
              <a:t> </a:t>
            </a:r>
            <a:r>
              <a:rPr b="0" lang="en-US" sz="3200" spc="-1" strike="noStrike">
                <a:solidFill>
                  <a:schemeClr val="dk1"/>
                </a:solidFill>
                <a:latin typeface="Wingdings"/>
              </a:rPr>
              <a:t></a:t>
            </a:r>
            <a:r>
              <a:rPr b="0" lang="en-US" sz="3200" spc="-1" strike="noStrike">
                <a:solidFill>
                  <a:schemeClr val="dk1"/>
                </a:solidFill>
                <a:latin typeface="Calibri"/>
              </a:rPr>
              <a:t> 2 NaCl</a:t>
            </a:r>
            <a:r>
              <a:rPr b="0" lang="en-US" sz="3200" spc="-1" strike="noStrike">
                <a:solidFill>
                  <a:schemeClr val="dk1"/>
                </a:solidFill>
                <a:latin typeface="Calibri"/>
              </a:rPr>
              <a:t>	</a:t>
            </a:r>
            <a:r>
              <a:rPr b="0" lang="en-US" sz="3200" spc="-1" strike="noStrike">
                <a:solidFill>
                  <a:schemeClr val="dk1"/>
                </a:solidFill>
                <a:latin typeface="Calibri"/>
              </a:rPr>
              <a:t>	</a:t>
            </a:r>
            <a:r>
              <a:rPr b="0" lang="en-US" sz="3200" spc="-1" strike="noStrike">
                <a:solidFill>
                  <a:srgbClr val="00b050"/>
                </a:solidFill>
                <a:latin typeface="Calibri"/>
              </a:rPr>
              <a:t>RIGHT</a:t>
            </a:r>
            <a:r>
              <a:rPr b="0" lang="en-US" sz="3200" spc="-1" strike="noStrike">
                <a:solidFill>
                  <a:schemeClr val="dk1"/>
                </a:solidFill>
                <a:latin typeface="Calibri"/>
              </a:rPr>
              <a:t>!</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Let’s do some more examples together</a:t>
            </a:r>
            <a:endParaRPr b="0" lang="en-US" sz="4400" spc="-1" strike="noStrike">
              <a:solidFill>
                <a:schemeClr val="dk1"/>
              </a:solidFill>
              <a:latin typeface="Calibri"/>
            </a:endParaRPr>
          </a:p>
        </p:txBody>
      </p:sp>
      <p:sp>
        <p:nvSpPr>
          <p:cNvPr id="179" name="TextBox 3"/>
          <p:cNvSpPr/>
          <p:nvPr/>
        </p:nvSpPr>
        <p:spPr>
          <a:xfrm>
            <a:off x="1140120" y="2294280"/>
            <a:ext cx="10961280" cy="2730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___ PbBr</a:t>
            </a:r>
            <a:r>
              <a:rPr b="1" lang="en-US" sz="3200" spc="-1" strike="noStrike" baseline="-25000">
                <a:solidFill>
                  <a:schemeClr val="dk1"/>
                </a:solidFill>
                <a:latin typeface="Calibri"/>
              </a:rPr>
              <a:t>4</a:t>
            </a:r>
            <a:r>
              <a:rPr b="1" lang="en-US" sz="3200" spc="-1" strike="noStrike">
                <a:solidFill>
                  <a:schemeClr val="dk1"/>
                </a:solidFill>
                <a:latin typeface="Calibri"/>
              </a:rPr>
              <a:t> + ___ Na</a:t>
            </a:r>
            <a:r>
              <a:rPr b="1" lang="en-US" sz="3200" spc="-1" strike="noStrike" baseline="-25000">
                <a:solidFill>
                  <a:schemeClr val="dk1"/>
                </a:solidFill>
                <a:latin typeface="Calibri"/>
              </a:rPr>
              <a:t>2</a:t>
            </a:r>
            <a:r>
              <a:rPr b="1" lang="en-US" sz="3200" spc="-1" strike="noStrike">
                <a:solidFill>
                  <a:schemeClr val="dk1"/>
                </a:solidFill>
                <a:latin typeface="Calibri"/>
              </a:rPr>
              <a:t>O </a:t>
            </a:r>
            <a:r>
              <a:rPr b="1" lang="en-US" sz="3200" spc="-1" strike="noStrike">
                <a:solidFill>
                  <a:schemeClr val="dk1"/>
                </a:solidFill>
                <a:latin typeface="Wingdings"/>
              </a:rPr>
              <a:t></a:t>
            </a:r>
            <a:r>
              <a:rPr b="1" lang="en-US" sz="3200" spc="-1" strike="noStrike" baseline="-25000">
                <a:solidFill>
                  <a:schemeClr val="dk1"/>
                </a:solidFill>
                <a:latin typeface="Calibri"/>
              </a:rPr>
              <a:t> </a:t>
            </a:r>
            <a:r>
              <a:rPr b="1" lang="en-US" sz="3200" spc="-1" strike="noStrike">
                <a:solidFill>
                  <a:schemeClr val="dk1"/>
                </a:solidFill>
                <a:latin typeface="Calibri"/>
              </a:rPr>
              <a:t>___ PbO</a:t>
            </a:r>
            <a:r>
              <a:rPr b="1" lang="en-US" sz="3200" spc="-1" strike="noStrike" baseline="-25000">
                <a:solidFill>
                  <a:schemeClr val="dk1"/>
                </a:solidFill>
                <a:latin typeface="Calibri"/>
              </a:rPr>
              <a:t>2</a:t>
            </a:r>
            <a:r>
              <a:rPr b="1" lang="en-US" sz="3200" spc="-1" strike="noStrike">
                <a:solidFill>
                  <a:schemeClr val="dk1"/>
                </a:solidFill>
                <a:latin typeface="Calibri"/>
              </a:rPr>
              <a:t> + ___NaBr</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___ H</a:t>
            </a:r>
            <a:r>
              <a:rPr b="1" lang="en-US" sz="3200" spc="-1" strike="noStrike" baseline="-25000">
                <a:solidFill>
                  <a:schemeClr val="dk1"/>
                </a:solidFill>
                <a:latin typeface="Calibri"/>
              </a:rPr>
              <a:t>3</a:t>
            </a:r>
            <a:r>
              <a:rPr b="1" lang="en-US" sz="3200" spc="-1" strike="noStrike">
                <a:solidFill>
                  <a:schemeClr val="dk1"/>
                </a:solidFill>
                <a:latin typeface="Calibri"/>
              </a:rPr>
              <a:t>PO</a:t>
            </a:r>
            <a:r>
              <a:rPr b="1" lang="en-US" sz="3200" spc="-1" strike="noStrike" baseline="-25000">
                <a:solidFill>
                  <a:schemeClr val="dk1"/>
                </a:solidFill>
                <a:latin typeface="Calibri"/>
              </a:rPr>
              <a:t>4</a:t>
            </a:r>
            <a:r>
              <a:rPr b="1" lang="en-US" sz="3200" spc="-1" strike="noStrike">
                <a:solidFill>
                  <a:schemeClr val="dk1"/>
                </a:solidFill>
                <a:latin typeface="Calibri"/>
              </a:rPr>
              <a:t> + ___ Al(OH)</a:t>
            </a:r>
            <a:r>
              <a:rPr b="1" lang="en-US" sz="3200" spc="-1" strike="noStrike" baseline="-25000">
                <a:solidFill>
                  <a:schemeClr val="dk1"/>
                </a:solidFill>
                <a:latin typeface="Calibri"/>
              </a:rPr>
              <a:t>3</a:t>
            </a:r>
            <a:r>
              <a:rPr b="1" lang="en-US" sz="3200" spc="-1" strike="noStrike">
                <a:solidFill>
                  <a:schemeClr val="dk1"/>
                </a:solidFill>
                <a:latin typeface="Calibri"/>
              </a:rPr>
              <a:t> </a:t>
            </a:r>
            <a:r>
              <a:rPr b="1" lang="en-US" sz="3200" spc="-1" strike="noStrike">
                <a:solidFill>
                  <a:schemeClr val="dk1"/>
                </a:solidFill>
                <a:latin typeface="Wingdings"/>
              </a:rPr>
              <a:t></a:t>
            </a:r>
            <a:r>
              <a:rPr b="1" lang="en-US" sz="3200" spc="-1" strike="noStrike">
                <a:solidFill>
                  <a:schemeClr val="dk1"/>
                </a:solidFill>
                <a:latin typeface="Calibri"/>
              </a:rPr>
              <a:t> ___ AlPO</a:t>
            </a:r>
            <a:r>
              <a:rPr b="1" lang="en-US" sz="3200" spc="-1" strike="noStrike" baseline="-25000">
                <a:solidFill>
                  <a:schemeClr val="dk1"/>
                </a:solidFill>
                <a:latin typeface="Calibri"/>
              </a:rPr>
              <a:t>4 </a:t>
            </a:r>
            <a:r>
              <a:rPr b="1" lang="en-US" sz="3200" spc="-1" strike="noStrike">
                <a:solidFill>
                  <a:schemeClr val="dk1"/>
                </a:solidFill>
                <a:latin typeface="Calibri"/>
              </a:rPr>
              <a:t>+ ___ H</a:t>
            </a:r>
            <a:r>
              <a:rPr b="1" lang="en-US" sz="3200" spc="-1" strike="noStrike" baseline="-25000">
                <a:solidFill>
                  <a:schemeClr val="dk1"/>
                </a:solidFill>
                <a:latin typeface="Calibri"/>
              </a:rPr>
              <a:t>2</a:t>
            </a:r>
            <a:r>
              <a:rPr b="1" lang="en-US" sz="3200" spc="-1" strike="noStrike">
                <a:solidFill>
                  <a:schemeClr val="dk1"/>
                </a:solidFill>
                <a:latin typeface="Calibri"/>
              </a:rPr>
              <a:t>O</a:t>
            </a:r>
            <a:endParaRPr b="0" lang="en-US" sz="3200" spc="-1" strike="noStrike">
              <a:solidFill>
                <a:srgbClr val="000000"/>
              </a:solidFill>
              <a:latin typeface="Arial"/>
            </a:endParaRPr>
          </a:p>
          <a:p>
            <a:pPr defTabSz="914400">
              <a:lnSpc>
                <a:spcPct val="100000"/>
              </a:lnSpc>
            </a:pPr>
            <a:endParaRPr b="0" lang="en-US" sz="3200" spc="-1" strike="noStrike">
              <a:solidFill>
                <a:srgbClr val="000000"/>
              </a:solidFill>
              <a:latin typeface="Arial"/>
            </a:endParaRPr>
          </a:p>
          <a:p>
            <a:pPr defTabSz="914400">
              <a:lnSpc>
                <a:spcPct val="100000"/>
              </a:lnSpc>
            </a:pPr>
            <a:r>
              <a:rPr b="1" lang="en-US" sz="3200" spc="-1" strike="noStrike">
                <a:solidFill>
                  <a:schemeClr val="dk1"/>
                </a:solidFill>
                <a:latin typeface="Calibri"/>
              </a:rPr>
              <a:t>___ AgNO</a:t>
            </a:r>
            <a:r>
              <a:rPr b="1" lang="en-US" sz="3200" spc="-1" strike="noStrike" baseline="-25000">
                <a:solidFill>
                  <a:schemeClr val="dk1"/>
                </a:solidFill>
                <a:latin typeface="Calibri"/>
              </a:rPr>
              <a:t>2</a:t>
            </a:r>
            <a:r>
              <a:rPr b="1" lang="en-US" sz="3200" spc="-1" strike="noStrike">
                <a:solidFill>
                  <a:schemeClr val="dk1"/>
                </a:solidFill>
                <a:latin typeface="Calibri"/>
              </a:rPr>
              <a:t> + ___ HCl </a:t>
            </a:r>
            <a:r>
              <a:rPr b="1" lang="en-US" sz="3200" spc="-1" strike="noStrike">
                <a:solidFill>
                  <a:schemeClr val="dk1"/>
                </a:solidFill>
                <a:latin typeface="Wingdings"/>
              </a:rPr>
              <a:t></a:t>
            </a:r>
            <a:r>
              <a:rPr b="1" lang="en-US" sz="3200" spc="-1" strike="noStrike">
                <a:solidFill>
                  <a:schemeClr val="dk1"/>
                </a:solidFill>
                <a:latin typeface="Calibri"/>
              </a:rPr>
              <a:t> ___ AgCl + ____ HNO</a:t>
            </a:r>
            <a:r>
              <a:rPr b="1" lang="en-US" sz="3200" spc="-1" strike="noStrike" baseline="-25000">
                <a:solidFill>
                  <a:schemeClr val="dk1"/>
                </a:solidFill>
                <a:latin typeface="Calibri"/>
              </a:rPr>
              <a:t>2</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3"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My wife is a bad cook</a:t>
            </a:r>
            <a:endParaRPr b="0" lang="en-US" sz="4400" spc="-1" strike="noStrike">
              <a:solidFill>
                <a:schemeClr val="dk1"/>
              </a:solidFill>
              <a:latin typeface="Calibri"/>
            </a:endParaRPr>
          </a:p>
        </p:txBody>
      </p:sp>
      <p:sp>
        <p:nvSpPr>
          <p:cNvPr id="74" name="PlaceHolder 2"/>
          <p:cNvSpPr>
            <a:spLocks noGrp="1"/>
          </p:cNvSpPr>
          <p:nvPr>
            <p:ph/>
          </p:nvPr>
        </p:nvSpPr>
        <p:spPr>
          <a:xfrm>
            <a:off x="962280" y="1591560"/>
            <a:ext cx="10515240" cy="147564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endParaRPr b="0" lang="en-US" sz="100" spc="-1" strike="noStrike">
              <a:solidFill>
                <a:schemeClr val="dk1"/>
              </a:solidFill>
              <a:latin typeface="Calibri"/>
            </a:endParaRPr>
          </a:p>
          <a:p>
            <a:pPr indent="0" defTabSz="914400">
              <a:lnSpc>
                <a:spcPct val="90000"/>
              </a:lnSpc>
              <a:spcBef>
                <a:spcPts val="1001"/>
              </a:spcBef>
              <a:buNone/>
              <a:tabLst>
                <a:tab algn="l" pos="0"/>
              </a:tabLst>
            </a:pPr>
            <a:r>
              <a:rPr b="0" lang="en-US" sz="2800" spc="-1" strike="noStrike">
                <a:solidFill>
                  <a:schemeClr val="dk1"/>
                </a:solidFill>
                <a:latin typeface="Calibri"/>
              </a:rPr>
              <a:t>This is her recipe for making macaroni and cheese:</a:t>
            </a:r>
            <a:endParaRPr b="0" lang="en-US" sz="2800" spc="-1" strike="noStrike">
              <a:solidFill>
                <a:schemeClr val="dk1"/>
              </a:solidFill>
              <a:latin typeface="Calibri"/>
            </a:endParaRPr>
          </a:p>
        </p:txBody>
      </p:sp>
      <p:pic>
        <p:nvPicPr>
          <p:cNvPr id="75" name="Picture 4" descr="How to make Kraft Mac and Cheese better with 4 simple tricks"/>
          <p:cNvPicPr/>
          <p:nvPr/>
        </p:nvPicPr>
        <p:blipFill>
          <a:blip r:embed="rId1"/>
          <a:stretch/>
        </p:blipFill>
        <p:spPr>
          <a:xfrm>
            <a:off x="1140480" y="2404440"/>
            <a:ext cx="5202720" cy="4088160"/>
          </a:xfrm>
          <a:prstGeom prst="rect">
            <a:avLst/>
          </a:prstGeom>
          <a:ln w="0">
            <a:noFill/>
          </a:ln>
        </p:spPr>
      </p:pic>
      <p:sp>
        <p:nvSpPr>
          <p:cNvPr id="76" name="TextBox 3"/>
          <p:cNvSpPr/>
          <p:nvPr/>
        </p:nvSpPr>
        <p:spPr>
          <a:xfrm>
            <a:off x="6825960" y="2329920"/>
            <a:ext cx="4527720" cy="3381480"/>
          </a:xfrm>
          <a:prstGeom prst="rect">
            <a:avLst/>
          </a:prstGeom>
          <a:noFill/>
          <a:ln w="0">
            <a:noFill/>
          </a:ln>
        </p:spPr>
        <p:style>
          <a:lnRef idx="0"/>
          <a:fillRef idx="0"/>
          <a:effectRef idx="0"/>
          <a:fontRef idx="minor"/>
        </p:style>
        <p:txBody>
          <a:bodyPr lIns="90000" rIns="90000" tIns="45000" bIns="45000" anchor="t">
            <a:spAutoFit/>
          </a:bodyPr>
          <a:p>
            <a:pPr marL="343080" indent="-343080" defTabSz="914400">
              <a:lnSpc>
                <a:spcPct val="100000"/>
              </a:lnSpc>
              <a:buClr>
                <a:srgbClr val="000000"/>
              </a:buClr>
              <a:buFont typeface="OpenSymbol"/>
              <a:buAutoNum type="arabicPeriod"/>
            </a:pPr>
            <a:r>
              <a:rPr b="0" lang="en-US" sz="2400" spc="-1" strike="noStrike">
                <a:solidFill>
                  <a:schemeClr val="dk1"/>
                </a:solidFill>
                <a:latin typeface="Calibri"/>
              </a:rPr>
              <a:t>BOIL water in medium saucepan.  Stir in macaroni; Cook 7 to 8 min. or until tender, stirring occasionally.</a:t>
            </a:r>
            <a:endParaRPr b="0" lang="en-US" sz="24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400" spc="-1" strike="noStrike">
                <a:solidFill>
                  <a:schemeClr val="dk1"/>
                </a:solidFill>
                <a:latin typeface="Calibri"/>
              </a:rPr>
              <a:t>DRAIN.  DO NOT RINSE.  Return to pan.</a:t>
            </a:r>
            <a:endParaRPr b="0" lang="en-US" sz="24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0" lang="en-US" sz="2400" spc="-1" strike="noStrike">
                <a:solidFill>
                  <a:schemeClr val="dk1"/>
                </a:solidFill>
                <a:latin typeface="Calibri"/>
              </a:rPr>
              <a:t>ADD margarine or butter, milk and Cheese Sauce Mix; mix well.</a:t>
            </a:r>
            <a:endParaRPr b="0" lang="en-US" sz="2400" spc="-1" strike="noStrike">
              <a:solidFill>
                <a:srgbClr val="000000"/>
              </a:solidFill>
              <a:latin typeface="Arial"/>
            </a:endParaRPr>
          </a:p>
        </p:txBody>
      </p:sp>
      <p:sp>
        <p:nvSpPr>
          <p:cNvPr id="77" name="TextBox 4"/>
          <p:cNvSpPr/>
          <p:nvPr/>
        </p:nvSpPr>
        <p:spPr>
          <a:xfrm>
            <a:off x="8692560" y="5881680"/>
            <a:ext cx="320292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She got it from a box</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8" name="PlaceHolder 1"/>
          <p:cNvSpPr>
            <a:spLocks noGrp="1"/>
          </p:cNvSpPr>
          <p:nvPr>
            <p:ph type="title"/>
          </p:nvPr>
        </p:nvSpPr>
        <p:spPr>
          <a:xfrm>
            <a:off x="739080" y="812880"/>
            <a:ext cx="10515240" cy="1325160"/>
          </a:xfrm>
          <a:prstGeom prst="rect">
            <a:avLst/>
          </a:prstGeom>
          <a:noFill/>
          <a:ln w="0">
            <a:noFill/>
          </a:ln>
        </p:spPr>
        <p:txBody>
          <a:bodyPr lIns="91440" rIns="91440" tIns="45720" bIns="45720" anchor="ctr">
            <a:normAutofit fontScale="68418"/>
          </a:bodyPr>
          <a:p>
            <a:pPr indent="0" defTabSz="914400">
              <a:lnSpc>
                <a:spcPct val="90000"/>
              </a:lnSpc>
              <a:buNone/>
            </a:pPr>
            <a:r>
              <a:rPr b="1" lang="en-US" sz="4400" spc="-1" strike="noStrike">
                <a:solidFill>
                  <a:schemeClr val="dk1"/>
                </a:solidFill>
                <a:latin typeface="Calibri Light"/>
              </a:rPr>
              <a:t>If you’ve got any experience with cooking, you can probably express her lousy recipe more clearly by just abbreviating the process:</a:t>
            </a:r>
            <a:endParaRPr b="0" lang="en-US" sz="4400" spc="-1" strike="noStrike">
              <a:solidFill>
                <a:schemeClr val="dk1"/>
              </a:solidFill>
              <a:latin typeface="Calibri"/>
            </a:endParaRPr>
          </a:p>
        </p:txBody>
      </p:sp>
      <p:sp>
        <p:nvSpPr>
          <p:cNvPr id="79" name="TextBox 3"/>
          <p:cNvSpPr/>
          <p:nvPr/>
        </p:nvSpPr>
        <p:spPr>
          <a:xfrm>
            <a:off x="361080" y="2641680"/>
            <a:ext cx="10904760" cy="5166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2800" spc="-1" strike="noStrike">
                <a:solidFill>
                  <a:schemeClr val="dk1"/>
                </a:solidFill>
                <a:latin typeface="Calibri"/>
              </a:rPr>
              <a:t>macaroni + butter + milk + cheese sauce </a:t>
            </a:r>
            <a:r>
              <a:rPr b="0" lang="en-US" sz="2800" spc="-1" strike="noStrike">
                <a:solidFill>
                  <a:schemeClr val="dk1"/>
                </a:solidFill>
                <a:latin typeface="Wingdings"/>
              </a:rPr>
              <a:t></a:t>
            </a:r>
            <a:r>
              <a:rPr b="0" lang="en-US" sz="2800" spc="-1" strike="noStrike">
                <a:solidFill>
                  <a:schemeClr val="dk1"/>
                </a:solidFill>
                <a:latin typeface="Calibri"/>
              </a:rPr>
              <a:t> macaroni and cheese</a:t>
            </a:r>
            <a:endParaRPr b="0" lang="en-US" sz="2800" spc="-1" strike="noStrike">
              <a:solidFill>
                <a:srgbClr val="000000"/>
              </a:solidFill>
              <a:latin typeface="Arial"/>
            </a:endParaRPr>
          </a:p>
        </p:txBody>
      </p:sp>
      <p:pic>
        <p:nvPicPr>
          <p:cNvPr id="80" name="Picture 2" descr="Wondering how to make Kraft Mac and Cheese better? I've got four simple tricks that will give boxed mac and cheese a creamy and delicious upgrade through a combination of add ins and hacks! #MacAndCheese #cooking #recipes"/>
          <p:cNvPicPr/>
          <p:nvPr/>
        </p:nvPicPr>
        <p:blipFill>
          <a:blip r:embed="rId1"/>
          <a:stretch/>
        </p:blipFill>
        <p:spPr>
          <a:xfrm>
            <a:off x="7667640" y="3164760"/>
            <a:ext cx="3164040" cy="3164040"/>
          </a:xfrm>
          <a:prstGeom prst="rect">
            <a:avLst/>
          </a:prstGeom>
          <a:ln w="0">
            <a:noFill/>
          </a:ln>
        </p:spPr>
      </p:pic>
      <p:pic>
        <p:nvPicPr>
          <p:cNvPr id="81" name="Picture 4" descr="Elbow Pasta / Macaroni 10lb Bag"/>
          <p:cNvPicPr/>
          <p:nvPr/>
        </p:nvPicPr>
        <p:blipFill>
          <a:blip r:embed="rId2"/>
          <a:stretch/>
        </p:blipFill>
        <p:spPr>
          <a:xfrm>
            <a:off x="739080" y="3496680"/>
            <a:ext cx="1715760" cy="1715760"/>
          </a:xfrm>
          <a:prstGeom prst="rect">
            <a:avLst/>
          </a:prstGeom>
          <a:ln w="0">
            <a:noFill/>
          </a:ln>
        </p:spPr>
      </p:pic>
      <p:pic>
        <p:nvPicPr>
          <p:cNvPr id="82" name="Picture 6" descr="Butter"/>
          <p:cNvPicPr/>
          <p:nvPr/>
        </p:nvPicPr>
        <p:blipFill>
          <a:blip r:embed="rId3"/>
          <a:stretch/>
        </p:blipFill>
        <p:spPr>
          <a:xfrm>
            <a:off x="2556000" y="3891960"/>
            <a:ext cx="1387080" cy="925200"/>
          </a:xfrm>
          <a:prstGeom prst="rect">
            <a:avLst/>
          </a:prstGeom>
          <a:ln w="0">
            <a:noFill/>
          </a:ln>
        </p:spPr>
      </p:pic>
      <p:pic>
        <p:nvPicPr>
          <p:cNvPr id="83" name="Picture 8" descr="Milk allergy - Wikipedia"/>
          <p:cNvPicPr/>
          <p:nvPr/>
        </p:nvPicPr>
        <p:blipFill>
          <a:blip r:embed="rId4"/>
          <a:stretch/>
        </p:blipFill>
        <p:spPr>
          <a:xfrm>
            <a:off x="3838680" y="3711960"/>
            <a:ext cx="963360" cy="1284840"/>
          </a:xfrm>
          <a:prstGeom prst="rect">
            <a:avLst/>
          </a:prstGeom>
          <a:ln w="0">
            <a:noFill/>
          </a:ln>
        </p:spPr>
      </p:pic>
      <p:pic>
        <p:nvPicPr>
          <p:cNvPr id="84" name="Picture 10" descr="Healthier Kraft Mac and Cheese"/>
          <p:cNvPicPr/>
          <p:nvPr/>
        </p:nvPicPr>
        <p:blipFill>
          <a:blip r:embed="rId5"/>
          <a:stretch/>
        </p:blipFill>
        <p:spPr>
          <a:xfrm>
            <a:off x="4945680" y="3164760"/>
            <a:ext cx="1967040" cy="2802600"/>
          </a:xfrm>
          <a:prstGeom prst="rect">
            <a:avLst/>
          </a:prstGeom>
          <a:ln w="0">
            <a:noFill/>
          </a:ln>
        </p:spPr>
      </p:pic>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5" name="PlaceHolder 1"/>
          <p:cNvSpPr>
            <a:spLocks noGrp="1"/>
          </p:cNvSpPr>
          <p:nvPr>
            <p:ph type="title"/>
          </p:nvPr>
        </p:nvSpPr>
        <p:spPr>
          <a:xfrm>
            <a:off x="838080" y="6782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Which has a similar format to this fancy chemical equation:</a:t>
            </a:r>
            <a:endParaRPr b="0" lang="en-US" sz="4400" spc="-1" strike="noStrike">
              <a:solidFill>
                <a:schemeClr val="dk1"/>
              </a:solidFill>
              <a:latin typeface="Calibri"/>
            </a:endParaRPr>
          </a:p>
        </p:txBody>
      </p:sp>
      <p:sp>
        <p:nvSpPr>
          <p:cNvPr id="86" name="TextBox 3"/>
          <p:cNvSpPr/>
          <p:nvPr/>
        </p:nvSpPr>
        <p:spPr>
          <a:xfrm>
            <a:off x="1551240" y="2471760"/>
            <a:ext cx="8613000" cy="161604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8800" spc="-1" strike="noStrike">
                <a:solidFill>
                  <a:schemeClr val="dk1"/>
                </a:solidFill>
                <a:latin typeface="Calibri"/>
              </a:rPr>
              <a:t>2 H</a:t>
            </a:r>
            <a:r>
              <a:rPr b="0" lang="en-US" sz="8800" spc="-1" strike="noStrike" baseline="-25000">
                <a:solidFill>
                  <a:schemeClr val="dk1"/>
                </a:solidFill>
                <a:latin typeface="Calibri"/>
              </a:rPr>
              <a:t>2</a:t>
            </a:r>
            <a:r>
              <a:rPr b="0" lang="en-US" sz="8800" spc="-1" strike="noStrike">
                <a:solidFill>
                  <a:schemeClr val="dk1"/>
                </a:solidFill>
                <a:latin typeface="Calibri"/>
              </a:rPr>
              <a:t> + O</a:t>
            </a:r>
            <a:r>
              <a:rPr b="0" lang="en-US" sz="8800" spc="-1" strike="noStrike" baseline="-25000">
                <a:solidFill>
                  <a:schemeClr val="dk1"/>
                </a:solidFill>
                <a:latin typeface="Calibri"/>
              </a:rPr>
              <a:t>2 </a:t>
            </a:r>
            <a:r>
              <a:rPr b="0" lang="en-US" sz="8800" spc="-1" strike="noStrike">
                <a:solidFill>
                  <a:schemeClr val="dk1"/>
                </a:solidFill>
                <a:latin typeface="Wingdings"/>
              </a:rPr>
              <a:t></a:t>
            </a:r>
            <a:r>
              <a:rPr b="0" lang="en-US" sz="8800" spc="-1" strike="noStrike">
                <a:solidFill>
                  <a:schemeClr val="dk1"/>
                </a:solidFill>
                <a:latin typeface="Calibri"/>
              </a:rPr>
              <a:t> 2 H</a:t>
            </a:r>
            <a:r>
              <a:rPr b="0" lang="en-US" sz="8800" spc="-1" strike="noStrike" baseline="-25000">
                <a:solidFill>
                  <a:schemeClr val="dk1"/>
                </a:solidFill>
                <a:latin typeface="Calibri"/>
              </a:rPr>
              <a:t>2</a:t>
            </a:r>
            <a:r>
              <a:rPr b="0" lang="en-US" sz="8800" spc="-1" strike="noStrike">
                <a:solidFill>
                  <a:schemeClr val="dk1"/>
                </a:solidFill>
                <a:latin typeface="Calibri"/>
              </a:rPr>
              <a:t>O</a:t>
            </a:r>
            <a:endParaRPr b="0" lang="en-US" sz="8800" spc="-1" strike="noStrike">
              <a:solidFill>
                <a:srgbClr val="000000"/>
              </a:solidFill>
              <a:latin typeface="Arial"/>
            </a:endParaRPr>
          </a:p>
        </p:txBody>
      </p:sp>
      <p:sp>
        <p:nvSpPr>
          <p:cNvPr id="87" name="TextBox 4"/>
          <p:cNvSpPr/>
          <p:nvPr/>
        </p:nvSpPr>
        <p:spPr>
          <a:xfrm>
            <a:off x="2071800" y="4386240"/>
            <a:ext cx="7571880" cy="1065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200" spc="-1" strike="noStrike">
                <a:solidFill>
                  <a:schemeClr val="dk1"/>
                </a:solidFill>
                <a:latin typeface="Calibri"/>
              </a:rPr>
              <a:t>What does it mean?  If you add hydrogen to oxygen, you can make water.</a:t>
            </a:r>
            <a:endParaRPr b="0" lang="en-US" sz="3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In other words…</a:t>
            </a:r>
            <a:endParaRPr b="0" lang="en-US" sz="4400" spc="-1" strike="noStrike">
              <a:solidFill>
                <a:schemeClr val="dk1"/>
              </a:solidFill>
              <a:latin typeface="Calibri"/>
            </a:endParaRPr>
          </a:p>
        </p:txBody>
      </p:sp>
      <p:sp>
        <p:nvSpPr>
          <p:cNvPr id="89" name="TextBox 3"/>
          <p:cNvSpPr/>
          <p:nvPr/>
        </p:nvSpPr>
        <p:spPr>
          <a:xfrm>
            <a:off x="838080" y="1690560"/>
            <a:ext cx="10305720" cy="11869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7200" spc="-1" strike="noStrike">
                <a:solidFill>
                  <a:schemeClr val="dk1"/>
                </a:solidFill>
                <a:latin typeface="Calibri"/>
              </a:rPr>
              <a:t>Equations are just recipes!</a:t>
            </a:r>
            <a:endParaRPr b="0" lang="en-US" sz="7200" spc="-1" strike="noStrike">
              <a:solidFill>
                <a:srgbClr val="000000"/>
              </a:solidFill>
              <a:latin typeface="Arial"/>
            </a:endParaRPr>
          </a:p>
        </p:txBody>
      </p:sp>
      <p:pic>
        <p:nvPicPr>
          <p:cNvPr id="90" name="Picture 2" descr=""/>
          <p:cNvPicPr/>
          <p:nvPr/>
        </p:nvPicPr>
        <p:blipFill>
          <a:blip r:embed="rId1"/>
          <a:stretch/>
        </p:blipFill>
        <p:spPr>
          <a:xfrm>
            <a:off x="3852720" y="2771640"/>
            <a:ext cx="3966480" cy="3966480"/>
          </a:xfrm>
          <a:prstGeom prst="rect">
            <a:avLst/>
          </a:prstGeom>
          <a:ln w="0">
            <a:noFill/>
          </a:ln>
        </p:spPr>
      </p:pic>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What are the rules for writing equations?</a:t>
            </a:r>
            <a:endParaRPr b="0" lang="en-US" sz="4400" spc="-1" strike="noStrike">
              <a:solidFill>
                <a:schemeClr val="dk1"/>
              </a:solidFill>
              <a:latin typeface="Calibri"/>
            </a:endParaRPr>
          </a:p>
        </p:txBody>
      </p:sp>
      <p:sp>
        <p:nvSpPr>
          <p:cNvPr id="92" name="TextBox 3"/>
          <p:cNvSpPr/>
          <p:nvPr/>
        </p:nvSpPr>
        <p:spPr>
          <a:xfrm>
            <a:off x="1395360" y="1724040"/>
            <a:ext cx="9400680" cy="42973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600" spc="-1" strike="noStrike">
                <a:solidFill>
                  <a:schemeClr val="dk1"/>
                </a:solidFill>
                <a:latin typeface="Calibri"/>
              </a:rPr>
              <a:t>You have to have the same number of atoms of each element on the left side of the equation as on the right.</a:t>
            </a:r>
            <a:endParaRPr b="0" lang="en-US" sz="36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This satisfies the </a:t>
            </a:r>
            <a:r>
              <a:rPr b="1" lang="en-US" sz="2800" spc="-1" strike="noStrike" u="sng">
                <a:solidFill>
                  <a:schemeClr val="dk1"/>
                </a:solidFill>
                <a:uFillTx/>
                <a:latin typeface="Calibri"/>
              </a:rPr>
              <a:t>Law of Conservation of Mass</a:t>
            </a:r>
            <a:r>
              <a:rPr b="0" lang="en-US" sz="2800" spc="-1" strike="noStrike">
                <a:solidFill>
                  <a:schemeClr val="dk1"/>
                </a:solidFill>
                <a:latin typeface="Calibri"/>
              </a:rPr>
              <a:t>, which says that you can neither form nor lose matter during any process.</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marL="285840" indent="-285840" defTabSz="914400">
              <a:lnSpc>
                <a:spcPct val="100000"/>
              </a:lnSpc>
              <a:buClr>
                <a:srgbClr val="000000"/>
              </a:buClr>
              <a:buFont typeface="Arial"/>
              <a:buChar char="•"/>
            </a:pPr>
            <a:r>
              <a:rPr b="0" lang="en-US" sz="2800" spc="-1" strike="noStrike">
                <a:solidFill>
                  <a:schemeClr val="dk1"/>
                </a:solidFill>
                <a:latin typeface="Calibri"/>
              </a:rPr>
              <a:t>However, you </a:t>
            </a:r>
            <a:r>
              <a:rPr b="0" i="1" lang="en-US" sz="2800" spc="-1" strike="noStrike">
                <a:solidFill>
                  <a:schemeClr val="dk1"/>
                </a:solidFill>
                <a:latin typeface="Calibri"/>
              </a:rPr>
              <a:t>can</a:t>
            </a:r>
            <a:r>
              <a:rPr b="0" lang="en-US" sz="2800" spc="-1" strike="noStrike">
                <a:solidFill>
                  <a:schemeClr val="dk1"/>
                </a:solidFill>
                <a:latin typeface="Calibri"/>
              </a:rPr>
              <a:t> rearrange it.  That’s what happens in chemical reactions.</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3" name="PlaceHolder 1"/>
          <p:cNvSpPr>
            <a:spLocks noGrp="1"/>
          </p:cNvSpPr>
          <p:nvPr>
            <p:ph type="title"/>
          </p:nvPr>
        </p:nvSpPr>
        <p:spPr>
          <a:xfrm>
            <a:off x="700200" y="49860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Let’s go back to our equation for the formation of water:</a:t>
            </a:r>
            <a:endParaRPr b="0" lang="en-US" sz="4400" spc="-1" strike="noStrike">
              <a:solidFill>
                <a:schemeClr val="dk1"/>
              </a:solidFill>
              <a:latin typeface="Calibri"/>
            </a:endParaRPr>
          </a:p>
        </p:txBody>
      </p:sp>
      <p:sp>
        <p:nvSpPr>
          <p:cNvPr id="94" name="TextBox 3"/>
          <p:cNvSpPr/>
          <p:nvPr/>
        </p:nvSpPr>
        <p:spPr>
          <a:xfrm>
            <a:off x="1651320" y="1690560"/>
            <a:ext cx="8613000" cy="161604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8800" spc="-1" strike="noStrike">
                <a:solidFill>
                  <a:schemeClr val="dk1"/>
                </a:solidFill>
                <a:latin typeface="Calibri"/>
              </a:rPr>
              <a:t>2 H</a:t>
            </a:r>
            <a:r>
              <a:rPr b="0" lang="en-US" sz="8800" spc="-1" strike="noStrike" baseline="-25000">
                <a:solidFill>
                  <a:schemeClr val="dk1"/>
                </a:solidFill>
                <a:latin typeface="Calibri"/>
              </a:rPr>
              <a:t>2</a:t>
            </a:r>
            <a:r>
              <a:rPr b="0" lang="en-US" sz="8800" spc="-1" strike="noStrike">
                <a:solidFill>
                  <a:schemeClr val="dk1"/>
                </a:solidFill>
                <a:latin typeface="Calibri"/>
              </a:rPr>
              <a:t> + O</a:t>
            </a:r>
            <a:r>
              <a:rPr b="0" lang="en-US" sz="8800" spc="-1" strike="noStrike" baseline="-25000">
                <a:solidFill>
                  <a:schemeClr val="dk1"/>
                </a:solidFill>
                <a:latin typeface="Calibri"/>
              </a:rPr>
              <a:t>2 </a:t>
            </a:r>
            <a:r>
              <a:rPr b="0" lang="en-US" sz="8800" spc="-1" strike="noStrike">
                <a:solidFill>
                  <a:schemeClr val="dk1"/>
                </a:solidFill>
                <a:latin typeface="Wingdings"/>
              </a:rPr>
              <a:t></a:t>
            </a:r>
            <a:r>
              <a:rPr b="0" lang="en-US" sz="8800" spc="-1" strike="noStrike">
                <a:solidFill>
                  <a:schemeClr val="dk1"/>
                </a:solidFill>
                <a:latin typeface="Calibri"/>
              </a:rPr>
              <a:t> 2 H</a:t>
            </a:r>
            <a:r>
              <a:rPr b="0" lang="en-US" sz="8800" spc="-1" strike="noStrike" baseline="-25000">
                <a:solidFill>
                  <a:schemeClr val="dk1"/>
                </a:solidFill>
                <a:latin typeface="Calibri"/>
              </a:rPr>
              <a:t>2</a:t>
            </a:r>
            <a:r>
              <a:rPr b="0" lang="en-US" sz="8800" spc="-1" strike="noStrike">
                <a:solidFill>
                  <a:schemeClr val="dk1"/>
                </a:solidFill>
                <a:latin typeface="Calibri"/>
              </a:rPr>
              <a:t>O</a:t>
            </a:r>
            <a:endParaRPr b="0" lang="en-US" sz="8800" spc="-1" strike="noStrike">
              <a:solidFill>
                <a:srgbClr val="000000"/>
              </a:solidFill>
              <a:latin typeface="Arial"/>
            </a:endParaRPr>
          </a:p>
        </p:txBody>
      </p:sp>
      <p:sp>
        <p:nvSpPr>
          <p:cNvPr id="95" name="TextBox 4"/>
          <p:cNvSpPr/>
          <p:nvPr/>
        </p:nvSpPr>
        <p:spPr>
          <a:xfrm>
            <a:off x="1445400" y="3252960"/>
            <a:ext cx="4900320" cy="1370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On the left side of the arrow, we have four hydrogen atoms and two oxygen atoms.</a:t>
            </a:r>
            <a:endParaRPr b="0" lang="en-US" sz="2800" spc="-1" strike="noStrike">
              <a:solidFill>
                <a:srgbClr val="000000"/>
              </a:solidFill>
              <a:latin typeface="Arial"/>
            </a:endParaRPr>
          </a:p>
        </p:txBody>
      </p:sp>
      <p:sp>
        <p:nvSpPr>
          <p:cNvPr id="96" name="TextBox 5"/>
          <p:cNvSpPr/>
          <p:nvPr/>
        </p:nvSpPr>
        <p:spPr>
          <a:xfrm>
            <a:off x="6815160" y="3261240"/>
            <a:ext cx="4785840" cy="137052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On the right side of the arrow, we also have four hydrogen atoms and two oxygen atoms.</a:t>
            </a:r>
            <a:endParaRPr b="0" lang="en-US" sz="2800" spc="-1" strike="noStrike">
              <a:solidFill>
                <a:srgbClr val="000000"/>
              </a:solidFill>
              <a:latin typeface="Arial"/>
            </a:endParaRPr>
          </a:p>
        </p:txBody>
      </p:sp>
      <p:sp>
        <p:nvSpPr>
          <p:cNvPr id="97" name="TextBox 7"/>
          <p:cNvSpPr/>
          <p:nvPr/>
        </p:nvSpPr>
        <p:spPr>
          <a:xfrm>
            <a:off x="1081080" y="5167440"/>
            <a:ext cx="10272240" cy="63828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i="1" lang="en-US" sz="3600" spc="-1" strike="noStrike">
                <a:solidFill>
                  <a:schemeClr val="dk1"/>
                </a:solidFill>
                <a:latin typeface="Calibri"/>
              </a:rPr>
              <a:t>Thus, the law of conservation of mass is obeyed!</a:t>
            </a:r>
            <a:endParaRPr b="0" lang="en-US" sz="3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971640" y="1001160"/>
            <a:ext cx="6919920" cy="70200"/>
          </a:xfrm>
          <a:prstGeom prst="rect">
            <a:avLst/>
          </a:prstGeom>
          <a:noFill/>
          <a:ln w="0">
            <a:noFill/>
          </a:ln>
        </p:spPr>
        <p:txBody>
          <a:bodyPr lIns="91440" rIns="91440" tIns="34920" bIns="34920" anchor="ctr">
            <a:normAutofit/>
          </a:bodyPr>
          <a:p>
            <a:pPr indent="0" defTabSz="914400">
              <a:lnSpc>
                <a:spcPct val="90000"/>
              </a:lnSpc>
              <a:buNone/>
            </a:pPr>
            <a:r>
              <a:rPr b="0" lang="en-US" sz="4400" spc="-1" strike="noStrike">
                <a:solidFill>
                  <a:schemeClr val="dk1"/>
                </a:solidFill>
                <a:latin typeface="Calibri Light"/>
              </a:rPr>
              <a:t>An important side-note:</a:t>
            </a:r>
            <a:endParaRPr b="0" lang="en-US" sz="4400" spc="-1" strike="noStrike">
              <a:solidFill>
                <a:schemeClr val="dk1"/>
              </a:solidFill>
              <a:latin typeface="Calibri"/>
            </a:endParaRPr>
          </a:p>
        </p:txBody>
      </p:sp>
      <p:sp>
        <p:nvSpPr>
          <p:cNvPr id="99" name="TextBox 3"/>
          <p:cNvSpPr/>
          <p:nvPr/>
        </p:nvSpPr>
        <p:spPr>
          <a:xfrm>
            <a:off x="1551240" y="1678680"/>
            <a:ext cx="8613000" cy="161604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8800" spc="-1" strike="noStrike">
                <a:solidFill>
                  <a:schemeClr val="dk1"/>
                </a:solidFill>
                <a:latin typeface="Calibri"/>
              </a:rPr>
              <a:t>2 H</a:t>
            </a:r>
            <a:r>
              <a:rPr b="0" lang="en-US" sz="8800" spc="-1" strike="noStrike" baseline="-25000">
                <a:solidFill>
                  <a:schemeClr val="dk1"/>
                </a:solidFill>
                <a:latin typeface="Calibri"/>
              </a:rPr>
              <a:t>2</a:t>
            </a:r>
            <a:r>
              <a:rPr b="0" lang="en-US" sz="8800" spc="-1" strike="noStrike">
                <a:solidFill>
                  <a:schemeClr val="dk1"/>
                </a:solidFill>
                <a:latin typeface="Calibri"/>
              </a:rPr>
              <a:t> + O</a:t>
            </a:r>
            <a:r>
              <a:rPr b="0" lang="en-US" sz="8800" spc="-1" strike="noStrike" baseline="-25000">
                <a:solidFill>
                  <a:schemeClr val="dk1"/>
                </a:solidFill>
                <a:latin typeface="Calibri"/>
              </a:rPr>
              <a:t>2 </a:t>
            </a:r>
            <a:r>
              <a:rPr b="0" lang="en-US" sz="8800" spc="-1" strike="noStrike">
                <a:solidFill>
                  <a:schemeClr val="dk1"/>
                </a:solidFill>
                <a:latin typeface="Wingdings"/>
              </a:rPr>
              <a:t></a:t>
            </a:r>
            <a:r>
              <a:rPr b="0" lang="en-US" sz="8800" spc="-1" strike="noStrike">
                <a:solidFill>
                  <a:schemeClr val="dk1"/>
                </a:solidFill>
                <a:latin typeface="Calibri"/>
              </a:rPr>
              <a:t> 2 H</a:t>
            </a:r>
            <a:r>
              <a:rPr b="0" lang="en-US" sz="8800" spc="-1" strike="noStrike" baseline="-25000">
                <a:solidFill>
                  <a:schemeClr val="dk1"/>
                </a:solidFill>
                <a:latin typeface="Calibri"/>
              </a:rPr>
              <a:t>2</a:t>
            </a:r>
            <a:r>
              <a:rPr b="0" lang="en-US" sz="8800" spc="-1" strike="noStrike">
                <a:solidFill>
                  <a:schemeClr val="dk1"/>
                </a:solidFill>
                <a:latin typeface="Calibri"/>
              </a:rPr>
              <a:t>O</a:t>
            </a:r>
            <a:endParaRPr b="0" lang="en-US" sz="8800" spc="-1" strike="noStrike">
              <a:solidFill>
                <a:srgbClr val="000000"/>
              </a:solidFill>
              <a:latin typeface="Arial"/>
            </a:endParaRPr>
          </a:p>
        </p:txBody>
      </p:sp>
      <p:sp>
        <p:nvSpPr>
          <p:cNvPr id="100" name="TextBox 4"/>
          <p:cNvSpPr/>
          <p:nvPr/>
        </p:nvSpPr>
        <p:spPr>
          <a:xfrm>
            <a:off x="1100160" y="3743280"/>
            <a:ext cx="10801080" cy="22842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Even though you may have noticed that there are three molecules on the left of the arrow and two on the right, it still obeys the law of conservation of mass because the number of atoms of every element stays the same.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Remember, atoms can rearrange themselves as long as they aren’t created or destroyed!</a:t>
            </a:r>
            <a:endParaRPr b="0" lang="en-US" sz="2400" spc="-1" strike="noStrike">
              <a:solidFill>
                <a:srgbClr val="000000"/>
              </a:solidFill>
              <a:latin typeface="Arial"/>
            </a:endParaRPr>
          </a:p>
        </p:txBody>
      </p:sp>
      <p:pic>
        <p:nvPicPr>
          <p:cNvPr id="101" name="Picture 2" descr="Iq Question Thinking - Free image on Pixabay"/>
          <p:cNvPicPr/>
          <p:nvPr/>
        </p:nvPicPr>
        <p:blipFill>
          <a:blip r:embed="rId1"/>
          <a:stretch/>
        </p:blipFill>
        <p:spPr>
          <a:xfrm>
            <a:off x="9924840" y="77760"/>
            <a:ext cx="2201400" cy="171144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1365</TotalTime>
  <Application>LibreOffice/24.2.0.3$MacOSX_X86_64 LibreOffice_project/da48488a73ddd66ea24cf16bbc4f7b9c08e9bea1</Application>
  <AppVersion>15.0000</AppVersion>
  <Words>1339</Words>
  <Paragraphs>202</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2022-01-27T12:18:05Z</dcterms:created>
  <dc:creator>Ian Guch</dc:creator>
  <dc:description/>
  <dc:language>en-US</dc:language>
  <cp:lastModifiedBy/>
  <dcterms:modified xsi:type="dcterms:W3CDTF">2025-02-11T07:16:48Z</dcterms:modified>
  <cp:revision>10</cp:revision>
  <dc:subject/>
  <dc:title>Balancing Chemical Equations</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23</vt:i4>
  </property>
</Properties>
</file>